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19"/>
    <p:sldId id="257" r:id="rId120"/>
    <p:sldId id="258" r:id="rId121"/>
    <p:sldId id="259" r:id="rId122"/>
    <p:sldId id="260" r:id="rId123"/>
    <p:sldId id="261" r:id="rId124"/>
    <p:sldId id="262" r:id="rId125"/>
    <p:sldId id="263" r:id="rId126"/>
    <p:sldId id="264" r:id="rId127"/>
    <p:sldId id="265" r:id="rId128"/>
    <p:sldId id="266" r:id="rId129"/>
    <p:sldId id="267" r:id="rId130"/>
    <p:sldId id="268" r:id="rId131"/>
    <p:sldId id="269" r:id="rId132"/>
    <p:sldId id="270" r:id="rId133"/>
    <p:sldId id="271" r:id="rId134"/>
    <p:sldId id="272" r:id="rId135"/>
    <p:sldId id="273" r:id="rId136"/>
    <p:sldId id="274" r:id="rId137"/>
    <p:sldId id="275" r:id="rId138"/>
    <p:sldId id="276" r:id="rId1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Ara Hamah Alfidaa" charset="1" panose="00000500000000000000"/>
      <p:regular r:id="rId22"/>
    </p:embeddedFont>
    <p:embeddedFont>
      <p:font typeface="Ara Hamah Alfidaa Italics" charset="1" panose="00000500000000000000"/>
      <p:regular r:id="rId23"/>
    </p:embeddedFont>
    <p:embeddedFont>
      <p:font typeface="Times New Roman" charset="1" panose="02030502070405020303"/>
      <p:regular r:id="rId24"/>
    </p:embeddedFont>
    <p:embeddedFont>
      <p:font typeface="Times New Roman Bold" charset="1" panose="02030802070405020303"/>
      <p:regular r:id="rId25"/>
    </p:embeddedFont>
    <p:embeddedFont>
      <p:font typeface="Times New Roman Italics" charset="1" panose="02030502070405090303"/>
      <p:regular r:id="rId26"/>
    </p:embeddedFont>
    <p:embeddedFont>
      <p:font typeface="Times New Roman Bold Italics" charset="1" panose="02030802070405090303"/>
      <p:regular r:id="rId27"/>
    </p:embeddedFont>
    <p:embeddedFont>
      <p:font typeface="Times New Roman Medium" charset="1" panose="02030502070405020303"/>
      <p:regular r:id="rId28"/>
    </p:embeddedFont>
    <p:embeddedFont>
      <p:font typeface="Times New Roman Medium Italics" charset="1" panose="02030502070405090303"/>
      <p:regular r:id="rId29"/>
    </p:embeddedFont>
    <p:embeddedFont>
      <p:font typeface="Times New Roman Semi-Bold" charset="1" panose="02030702070405020303"/>
      <p:regular r:id="rId30"/>
    </p:embeddedFont>
    <p:embeddedFont>
      <p:font typeface="Times New Roman Semi-Bold Italics" charset="1" panose="02030702070405090303"/>
      <p:regular r:id="rId31"/>
    </p:embeddedFont>
    <p:embeddedFont>
      <p:font typeface="Times New Roman Ultra-Bold" charset="1" panose="02030902070405020303"/>
      <p:regular r:id="rId32"/>
    </p:embeddedFont>
    <p:embeddedFont>
      <p:font typeface="Playfair Display" charset="1" panose="00000000000000000000"/>
      <p:regular r:id="rId33"/>
    </p:embeddedFont>
    <p:embeddedFont>
      <p:font typeface="Playfair Display Bold" charset="1" panose="00000000000000000000"/>
      <p:regular r:id="rId34"/>
    </p:embeddedFont>
    <p:embeddedFont>
      <p:font typeface="Playfair Display Italics" charset="1" panose="00000000000000000000"/>
      <p:regular r:id="rId35"/>
    </p:embeddedFont>
    <p:embeddedFont>
      <p:font typeface="Playfair Display Bold Italics" charset="1" panose="00000000000000000000"/>
      <p:regular r:id="rId36"/>
    </p:embeddedFont>
    <p:embeddedFont>
      <p:font typeface="Playfair Display Medium" charset="1" panose="00000000000000000000"/>
      <p:regular r:id="rId37"/>
    </p:embeddedFont>
    <p:embeddedFont>
      <p:font typeface="Playfair Display Medium Italics" charset="1" panose="00000000000000000000"/>
      <p:regular r:id="rId38"/>
    </p:embeddedFont>
    <p:embeddedFont>
      <p:font typeface="Playfair Display Semi-Bold" charset="1" panose="00000000000000000000"/>
      <p:regular r:id="rId39"/>
    </p:embeddedFont>
    <p:embeddedFont>
      <p:font typeface="Playfair Display Semi-Bold Italics" charset="1" panose="00000000000000000000"/>
      <p:regular r:id="rId40"/>
    </p:embeddedFont>
    <p:embeddedFont>
      <p:font typeface="Playfair Display Ultra-Bold" charset="1" panose="00000000000000000000"/>
      <p:regular r:id="rId41"/>
    </p:embeddedFont>
    <p:embeddedFont>
      <p:font typeface="Playfair Display Ultra-Bold Italics" charset="1" panose="00000000000000000000"/>
      <p:regular r:id="rId42"/>
    </p:embeddedFont>
    <p:embeddedFont>
      <p:font typeface="Playfair Display Heavy" charset="1" panose="00000000000000000000"/>
      <p:regular r:id="rId43"/>
    </p:embeddedFont>
    <p:embeddedFont>
      <p:font typeface="Playfair Display Heavy Italics" charset="1" panose="00000000000000000000"/>
      <p:regular r:id="rId44"/>
    </p:embeddedFont>
    <p:embeddedFont>
      <p:font typeface="Public Sans" charset="1" panose="00000000000000000000"/>
      <p:regular r:id="rId45"/>
    </p:embeddedFont>
    <p:embeddedFont>
      <p:font typeface="Public Sans Bold" charset="1" panose="00000000000000000000"/>
      <p:regular r:id="rId46"/>
    </p:embeddedFont>
    <p:embeddedFont>
      <p:font typeface="Public Sans Italics" charset="1" panose="00000000000000000000"/>
      <p:regular r:id="rId47"/>
    </p:embeddedFont>
    <p:embeddedFont>
      <p:font typeface="Public Sans Bold Italics" charset="1" panose="00000000000000000000"/>
      <p:regular r:id="rId48"/>
    </p:embeddedFont>
    <p:embeddedFont>
      <p:font typeface="Public Sans Thin" charset="1" panose="00000000000000000000"/>
      <p:regular r:id="rId49"/>
    </p:embeddedFont>
    <p:embeddedFont>
      <p:font typeface="Public Sans Thin Italics" charset="1" panose="00000000000000000000"/>
      <p:regular r:id="rId50"/>
    </p:embeddedFont>
    <p:embeddedFont>
      <p:font typeface="Public Sans Medium" charset="1" panose="00000000000000000000"/>
      <p:regular r:id="rId51"/>
    </p:embeddedFont>
    <p:embeddedFont>
      <p:font typeface="Public Sans Medium Italics" charset="1" panose="00000000000000000000"/>
      <p:regular r:id="rId52"/>
    </p:embeddedFont>
    <p:embeddedFont>
      <p:font typeface="Public Sans Heavy" charset="1" panose="00000000000000000000"/>
      <p:regular r:id="rId53"/>
    </p:embeddedFont>
    <p:embeddedFont>
      <p:font typeface="Public Sans Heavy Italics" charset="1" panose="00000000000000000000"/>
      <p:regular r:id="rId54"/>
    </p:embeddedFont>
    <p:embeddedFont>
      <p:font typeface="Poppins" charset="1" panose="00000500000000000000"/>
      <p:regular r:id="rId55"/>
    </p:embeddedFont>
    <p:embeddedFont>
      <p:font typeface="Poppins Bold" charset="1" panose="00000800000000000000"/>
      <p:regular r:id="rId56"/>
    </p:embeddedFont>
    <p:embeddedFont>
      <p:font typeface="Poppins Italics" charset="1" panose="00000500000000000000"/>
      <p:regular r:id="rId57"/>
    </p:embeddedFont>
    <p:embeddedFont>
      <p:font typeface="Poppins Bold Italics" charset="1" panose="00000800000000000000"/>
      <p:regular r:id="rId58"/>
    </p:embeddedFont>
    <p:embeddedFont>
      <p:font typeface="Poppins Thin" charset="1" panose="00000300000000000000"/>
      <p:regular r:id="rId59"/>
    </p:embeddedFont>
    <p:embeddedFont>
      <p:font typeface="Poppins Thin Italics" charset="1" panose="00000300000000000000"/>
      <p:regular r:id="rId60"/>
    </p:embeddedFont>
    <p:embeddedFont>
      <p:font typeface="Poppins Extra-Light" charset="1" panose="00000300000000000000"/>
      <p:regular r:id="rId61"/>
    </p:embeddedFont>
    <p:embeddedFont>
      <p:font typeface="Poppins Extra-Light Italics" charset="1" panose="00000300000000000000"/>
      <p:regular r:id="rId62"/>
    </p:embeddedFont>
    <p:embeddedFont>
      <p:font typeface="Poppins Light" charset="1" panose="00000400000000000000"/>
      <p:regular r:id="rId63"/>
    </p:embeddedFont>
    <p:embeddedFont>
      <p:font typeface="Poppins Light Italics" charset="1" panose="00000400000000000000"/>
      <p:regular r:id="rId64"/>
    </p:embeddedFont>
    <p:embeddedFont>
      <p:font typeface="Poppins Medium" charset="1" panose="00000600000000000000"/>
      <p:regular r:id="rId65"/>
    </p:embeddedFont>
    <p:embeddedFont>
      <p:font typeface="Poppins Medium Italics" charset="1" panose="00000600000000000000"/>
      <p:regular r:id="rId66"/>
    </p:embeddedFont>
    <p:embeddedFont>
      <p:font typeface="Poppins Semi-Bold" charset="1" panose="00000700000000000000"/>
      <p:regular r:id="rId67"/>
    </p:embeddedFont>
    <p:embeddedFont>
      <p:font typeface="Poppins Semi-Bold Italics" charset="1" panose="00000700000000000000"/>
      <p:regular r:id="rId68"/>
    </p:embeddedFont>
    <p:embeddedFont>
      <p:font typeface="Poppins Ultra-Bold" charset="1" panose="00000900000000000000"/>
      <p:regular r:id="rId69"/>
    </p:embeddedFont>
    <p:embeddedFont>
      <p:font typeface="Poppins Ultra-Bold Italics" charset="1" panose="00000900000000000000"/>
      <p:regular r:id="rId70"/>
    </p:embeddedFont>
    <p:embeddedFont>
      <p:font typeface="Poppins Heavy" charset="1" panose="00000A00000000000000"/>
      <p:regular r:id="rId71"/>
    </p:embeddedFont>
    <p:embeddedFont>
      <p:font typeface="Poppins Heavy Italics" charset="1" panose="00000A00000000000000"/>
      <p:regular r:id="rId72"/>
    </p:embeddedFont>
    <p:embeddedFont>
      <p:font typeface="Aileron" charset="1" panose="00000500000000000000"/>
      <p:regular r:id="rId73"/>
    </p:embeddedFont>
    <p:embeddedFont>
      <p:font typeface="Aileron Bold" charset="1" panose="00000800000000000000"/>
      <p:regular r:id="rId74"/>
    </p:embeddedFont>
    <p:embeddedFont>
      <p:font typeface="Aileron Italics" charset="1" panose="00000500000000000000"/>
      <p:regular r:id="rId75"/>
    </p:embeddedFont>
    <p:embeddedFont>
      <p:font typeface="Aileron Bold Italics" charset="1" panose="00000800000000000000"/>
      <p:regular r:id="rId76"/>
    </p:embeddedFont>
    <p:embeddedFont>
      <p:font typeface="Aileron Thin" charset="1" panose="00000300000000000000"/>
      <p:regular r:id="rId77"/>
    </p:embeddedFont>
    <p:embeddedFont>
      <p:font typeface="Aileron Thin Italics" charset="1" panose="00000300000000000000"/>
      <p:regular r:id="rId78"/>
    </p:embeddedFont>
    <p:embeddedFont>
      <p:font typeface="Aileron Light" charset="1" panose="00000400000000000000"/>
      <p:regular r:id="rId79"/>
    </p:embeddedFont>
    <p:embeddedFont>
      <p:font typeface="Aileron Light Italics" charset="1" panose="00000400000000000000"/>
      <p:regular r:id="rId80"/>
    </p:embeddedFont>
    <p:embeddedFont>
      <p:font typeface="Aileron Ultra-Bold" charset="1" panose="00000A00000000000000"/>
      <p:regular r:id="rId81"/>
    </p:embeddedFont>
    <p:embeddedFont>
      <p:font typeface="Aileron Ultra-Bold Italics" charset="1" panose="00000A00000000000000"/>
      <p:regular r:id="rId82"/>
    </p:embeddedFont>
    <p:embeddedFont>
      <p:font typeface="Aileron Heavy" charset="1" panose="00000A00000000000000"/>
      <p:regular r:id="rId83"/>
    </p:embeddedFont>
    <p:embeddedFont>
      <p:font typeface="Aileron Heavy Italics" charset="1" panose="00000A00000000000000"/>
      <p:regular r:id="rId84"/>
    </p:embeddedFont>
    <p:embeddedFont>
      <p:font typeface="Tek Tall Arabic" charset="1" panose="00000000000000000000"/>
      <p:regular r:id="rId85"/>
    </p:embeddedFont>
    <p:embeddedFont>
      <p:font typeface="Tek Tall Arabic Bold" charset="1" panose="00000000000000000000"/>
      <p:regular r:id="rId86"/>
    </p:embeddedFont>
    <p:embeddedFont>
      <p:font typeface="Tek Tall Arabic Thin" charset="1" panose="00000000000000000000"/>
      <p:regular r:id="rId87"/>
    </p:embeddedFont>
    <p:embeddedFont>
      <p:font typeface="Tek Tall Arabic Extra-Light" charset="1" panose="00000000000000000000"/>
      <p:regular r:id="rId88"/>
    </p:embeddedFont>
    <p:embeddedFont>
      <p:font typeface="Tek Tall Arabic Light" charset="1" panose="00000000000000000000"/>
      <p:regular r:id="rId89"/>
    </p:embeddedFont>
    <p:embeddedFont>
      <p:font typeface="Tek Tall Arabic Medium" charset="1" panose="00000000000000000000"/>
      <p:regular r:id="rId90"/>
    </p:embeddedFont>
    <p:embeddedFont>
      <p:font typeface="Tek Tall Arabic Semi-Bold" charset="1" panose="00000000000000000000"/>
      <p:regular r:id="rId91"/>
    </p:embeddedFont>
    <p:embeddedFont>
      <p:font typeface="TT Chocolates" charset="1" panose="02000503020000020003"/>
      <p:regular r:id="rId92"/>
    </p:embeddedFont>
    <p:embeddedFont>
      <p:font typeface="TT Chocolates Bold" charset="1" panose="02000803020000020003"/>
      <p:regular r:id="rId93"/>
    </p:embeddedFont>
    <p:embeddedFont>
      <p:font typeface="TT Chocolates Italics" charset="1" panose="02000503020000090003"/>
      <p:regular r:id="rId94"/>
    </p:embeddedFont>
    <p:embeddedFont>
      <p:font typeface="TT Chocolates Bold Italics" charset="1" panose="02000803030000090003"/>
      <p:regular r:id="rId95"/>
    </p:embeddedFont>
    <p:embeddedFont>
      <p:font typeface="TT Chocolates Extra-Light" charset="1" panose="02000503030000020003"/>
      <p:regular r:id="rId96"/>
    </p:embeddedFont>
    <p:embeddedFont>
      <p:font typeface="TT Chocolates Extra-Light Italics" charset="1" panose="02000503030000090003"/>
      <p:regular r:id="rId97"/>
    </p:embeddedFont>
    <p:embeddedFont>
      <p:font typeface="TT Chocolates Light Italics" charset="1" panose="02000503030000090003"/>
      <p:regular r:id="rId98"/>
    </p:embeddedFont>
    <p:embeddedFont>
      <p:font typeface="TT Chocolates Ultra-Bold" charset="1" panose="02000903040000020003"/>
      <p:regular r:id="rId99"/>
    </p:embeddedFont>
    <p:embeddedFont>
      <p:font typeface="TT Chocolates Ultra-Bold Italics" charset="1" panose="02000903050000090003"/>
      <p:regular r:id="rId100"/>
    </p:embeddedFont>
    <p:embeddedFont>
      <p:font typeface="Now" charset="1" panose="00000500000000000000"/>
      <p:regular r:id="rId101"/>
    </p:embeddedFont>
    <p:embeddedFont>
      <p:font typeface="Now Bold" charset="1" panose="00000800000000000000"/>
      <p:regular r:id="rId102"/>
    </p:embeddedFont>
    <p:embeddedFont>
      <p:font typeface="Now Thin" charset="1" panose="00000300000000000000"/>
      <p:regular r:id="rId103"/>
    </p:embeddedFont>
    <p:embeddedFont>
      <p:font typeface="Now Light" charset="1" panose="00000400000000000000"/>
      <p:regular r:id="rId104"/>
    </p:embeddedFont>
    <p:embeddedFont>
      <p:font typeface="Now Medium" charset="1" panose="00000600000000000000"/>
      <p:regular r:id="rId105"/>
    </p:embeddedFont>
    <p:embeddedFont>
      <p:font typeface="Now Heavy" charset="1" panose="00000A00000000000000"/>
      <p:regular r:id="rId106"/>
    </p:embeddedFont>
    <p:embeddedFont>
      <p:font typeface="Inter" charset="1" panose="020B0502030000000004"/>
      <p:regular r:id="rId107"/>
    </p:embeddedFont>
    <p:embeddedFont>
      <p:font typeface="Inter Bold" charset="1" panose="020B0802030000000004"/>
      <p:regular r:id="rId108"/>
    </p:embeddedFont>
    <p:embeddedFont>
      <p:font typeface="Inter Italics" charset="1" panose="020B0502030000000004"/>
      <p:regular r:id="rId109"/>
    </p:embeddedFont>
    <p:embeddedFont>
      <p:font typeface="Inter Bold Italics" charset="1" panose="020B0802030000000004"/>
      <p:regular r:id="rId110"/>
    </p:embeddedFont>
    <p:embeddedFont>
      <p:font typeface="Inter Thin" charset="1" panose="020B0A02050000000004"/>
      <p:regular r:id="rId111"/>
    </p:embeddedFont>
    <p:embeddedFont>
      <p:font typeface="Inter Thin Italics" charset="1" panose="020B0A02050000000004"/>
      <p:regular r:id="rId112"/>
    </p:embeddedFont>
    <p:embeddedFont>
      <p:font typeface="Inter Extra-Light" charset="1" panose="02000503000000020004"/>
      <p:regular r:id="rId113"/>
    </p:embeddedFont>
    <p:embeddedFont>
      <p:font typeface="Inter Light" charset="1" panose="02000503000000020004"/>
      <p:regular r:id="rId114"/>
    </p:embeddedFont>
    <p:embeddedFont>
      <p:font typeface="Inter Medium" charset="1" panose="02000503000000020004"/>
      <p:regular r:id="rId115"/>
    </p:embeddedFont>
    <p:embeddedFont>
      <p:font typeface="Inter Semi-Bold" charset="1" panose="02000503000000020004"/>
      <p:regular r:id="rId116"/>
    </p:embeddedFont>
    <p:embeddedFont>
      <p:font typeface="Inter Ultra-Bold" charset="1" panose="02000503000000020004"/>
      <p:regular r:id="rId117"/>
    </p:embeddedFont>
    <p:embeddedFont>
      <p:font typeface="Inter Heavy" charset="1" panose="02000503000000020004"/>
      <p:regular r:id="rId1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fonts/font103.fntdata" Type="http://schemas.openxmlformats.org/officeDocument/2006/relationships/font"/><Relationship Id="rId104" Target="fonts/font104.fntdata" Type="http://schemas.openxmlformats.org/officeDocument/2006/relationships/font"/><Relationship Id="rId105" Target="fonts/font105.fntdata" Type="http://schemas.openxmlformats.org/officeDocument/2006/relationships/font"/><Relationship Id="rId106" Target="fonts/font106.fntdata" Type="http://schemas.openxmlformats.org/officeDocument/2006/relationships/font"/><Relationship Id="rId107" Target="fonts/font107.fntdata" Type="http://schemas.openxmlformats.org/officeDocument/2006/relationships/font"/><Relationship Id="rId108" Target="fonts/font108.fntdata" Type="http://schemas.openxmlformats.org/officeDocument/2006/relationships/font"/><Relationship Id="rId109" Target="fonts/font109.fntdata" Type="http://schemas.openxmlformats.org/officeDocument/2006/relationships/font"/><Relationship Id="rId11" Target="fonts/font11.fntdata" Type="http://schemas.openxmlformats.org/officeDocument/2006/relationships/font"/><Relationship Id="rId110" Target="fonts/font110.fntdata" Type="http://schemas.openxmlformats.org/officeDocument/2006/relationships/font"/><Relationship Id="rId111" Target="fonts/font111.fntdata" Type="http://schemas.openxmlformats.org/officeDocument/2006/relationships/font"/><Relationship Id="rId112" Target="fonts/font112.fntdata" Type="http://schemas.openxmlformats.org/officeDocument/2006/relationships/font"/><Relationship Id="rId113" Target="fonts/font113.fntdata" Type="http://schemas.openxmlformats.org/officeDocument/2006/relationships/font"/><Relationship Id="rId114" Target="fonts/font114.fntdata" Type="http://schemas.openxmlformats.org/officeDocument/2006/relationships/font"/><Relationship Id="rId115" Target="fonts/font115.fntdata" Type="http://schemas.openxmlformats.org/officeDocument/2006/relationships/font"/><Relationship Id="rId116" Target="fonts/font116.fntdata" Type="http://schemas.openxmlformats.org/officeDocument/2006/relationships/font"/><Relationship Id="rId117" Target="fonts/font117.fntdata" Type="http://schemas.openxmlformats.org/officeDocument/2006/relationships/font"/><Relationship Id="rId118" Target="fonts/font118.fntdata" Type="http://schemas.openxmlformats.org/officeDocument/2006/relationships/font"/><Relationship Id="rId119" Target="slides/slide1.xml" Type="http://schemas.openxmlformats.org/officeDocument/2006/relationships/slide"/><Relationship Id="rId12" Target="fonts/font12.fntdata" Type="http://schemas.openxmlformats.org/officeDocument/2006/relationships/font"/><Relationship Id="rId120" Target="slides/slide2.xml" Type="http://schemas.openxmlformats.org/officeDocument/2006/relationships/slide"/><Relationship Id="rId121" Target="slides/slide3.xml" Type="http://schemas.openxmlformats.org/officeDocument/2006/relationships/slide"/><Relationship Id="rId122" Target="slides/slide4.xml" Type="http://schemas.openxmlformats.org/officeDocument/2006/relationships/slide"/><Relationship Id="rId123" Target="slides/slide5.xml" Type="http://schemas.openxmlformats.org/officeDocument/2006/relationships/slide"/><Relationship Id="rId124" Target="slides/slide6.xml" Type="http://schemas.openxmlformats.org/officeDocument/2006/relationships/slide"/><Relationship Id="rId125" Target="slides/slide7.xml" Type="http://schemas.openxmlformats.org/officeDocument/2006/relationships/slide"/><Relationship Id="rId126" Target="slides/slide8.xml" Type="http://schemas.openxmlformats.org/officeDocument/2006/relationships/slide"/><Relationship Id="rId127" Target="slides/slide9.xml" Type="http://schemas.openxmlformats.org/officeDocument/2006/relationships/slide"/><Relationship Id="rId128" Target="slides/slide10.xml" Type="http://schemas.openxmlformats.org/officeDocument/2006/relationships/slide"/><Relationship Id="rId129" Target="slides/slide11.xml" Type="http://schemas.openxmlformats.org/officeDocument/2006/relationships/slide"/><Relationship Id="rId13" Target="fonts/font13.fntdata" Type="http://schemas.openxmlformats.org/officeDocument/2006/relationships/font"/><Relationship Id="rId130" Target="slides/slide12.xml" Type="http://schemas.openxmlformats.org/officeDocument/2006/relationships/slide"/><Relationship Id="rId131" Target="slides/slide13.xml" Type="http://schemas.openxmlformats.org/officeDocument/2006/relationships/slide"/><Relationship Id="rId132" Target="slides/slide14.xml" Type="http://schemas.openxmlformats.org/officeDocument/2006/relationships/slide"/><Relationship Id="rId133" Target="slides/slide15.xml" Type="http://schemas.openxmlformats.org/officeDocument/2006/relationships/slide"/><Relationship Id="rId134" Target="slides/slide16.xml" Type="http://schemas.openxmlformats.org/officeDocument/2006/relationships/slide"/><Relationship Id="rId135" Target="slides/slide17.xml" Type="http://schemas.openxmlformats.org/officeDocument/2006/relationships/slide"/><Relationship Id="rId136" Target="slides/slide18.xml" Type="http://schemas.openxmlformats.org/officeDocument/2006/relationships/slide"/><Relationship Id="rId137" Target="slides/slide19.xml" Type="http://schemas.openxmlformats.org/officeDocument/2006/relationships/slide"/><Relationship Id="rId138" Target="slides/slide20.xml" Type="http://schemas.openxmlformats.org/officeDocument/2006/relationships/slide"/><Relationship Id="rId139" Target="slides/slide21.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5.jpe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jpe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jpe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3.jpe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4.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5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5.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5.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9.png" Type="http://schemas.openxmlformats.org/officeDocument/2006/relationships/image"/><Relationship Id="rId9"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5.png" Type="http://schemas.openxmlformats.org/officeDocument/2006/relationships/image"/><Relationship Id="rId3" Target="https://www.intel.com/content/www/us/en/developer/tools/openvino-toolkit/overview.html" TargetMode="External" Type="http://schemas.openxmlformats.org/officeDocument/2006/relationships/hyperlink"/><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png" Type="http://schemas.openxmlformats.org/officeDocument/2006/relationships/image"/><Relationship Id="rId13" Target="../media/image2.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15.png" Type="http://schemas.openxmlformats.org/officeDocument/2006/relationships/image"/><Relationship Id="rId3" Target="https://www.intel.com/content/www/us/en/developer/topic-technology/artificial-intelligence/overview.html" TargetMode="External" Type="http://schemas.openxmlformats.org/officeDocument/2006/relationships/hyperlink"/><Relationship Id="rId4" Target="https://www.intel.com/content/www/us/en/developer/tools/oneapi/optimization-for-pytorch.html" TargetMode="External" Type="http://schemas.openxmlformats.org/officeDocument/2006/relationships/hyperlink"/><Relationship Id="rId5" Target="https://www.intel.com/content/www/us/en/developer/tools/oneapi/optimization-for-tensorflow.html" TargetMode="External" Type="http://schemas.openxmlformats.org/officeDocument/2006/relationships/hyperlink"/><Relationship Id="rId6" Target="https://www.intel.com/content/www/us/en/developer/tools/oneapi/onednn.html#gs.2h0onj" TargetMode="External" Type="http://schemas.openxmlformats.org/officeDocument/2006/relationships/hyperlink"/><Relationship Id="rId7" Target="https://www.intel.com/content/www/us/en/developer/tools/oneapi/overview.html" TargetMode="External" Type="http://schemas.openxmlformats.org/officeDocument/2006/relationships/hyperlink"/><Relationship Id="rId8" Target="../media/image25.png" Type="http://schemas.openxmlformats.org/officeDocument/2006/relationships/image"/><Relationship Id="rId9" Target="../media/image2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4009235" y="5676044"/>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16144" y="1533342"/>
            <a:ext cx="7035718" cy="166299"/>
          </a:xfrm>
          <a:custGeom>
            <a:avLst/>
            <a:gdLst/>
            <a:ahLst/>
            <a:cxnLst/>
            <a:rect r="r" b="b" t="t" l="l"/>
            <a:pathLst>
              <a:path h="166299" w="7035718">
                <a:moveTo>
                  <a:pt x="0" y="0"/>
                </a:moveTo>
                <a:lnTo>
                  <a:pt x="7035719" y="0"/>
                </a:lnTo>
                <a:lnTo>
                  <a:pt x="7035719" y="166299"/>
                </a:lnTo>
                <a:lnTo>
                  <a:pt x="0" y="166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440870" y="289941"/>
            <a:ext cx="3433988" cy="4114800"/>
          </a:xfrm>
          <a:custGeom>
            <a:avLst/>
            <a:gdLst/>
            <a:ahLst/>
            <a:cxnLst/>
            <a:rect r="r" b="b" t="t" l="l"/>
            <a:pathLst>
              <a:path h="4114800" w="3433988">
                <a:moveTo>
                  <a:pt x="0" y="0"/>
                </a:moveTo>
                <a:lnTo>
                  <a:pt x="3433987" y="0"/>
                </a:lnTo>
                <a:lnTo>
                  <a:pt x="343398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422994" y="4260193"/>
            <a:ext cx="7100628" cy="4733752"/>
          </a:xfrm>
          <a:custGeom>
            <a:avLst/>
            <a:gdLst/>
            <a:ahLst/>
            <a:cxnLst/>
            <a:rect r="r" b="b" t="t" l="l"/>
            <a:pathLst>
              <a:path h="4733752" w="7100628">
                <a:moveTo>
                  <a:pt x="0" y="0"/>
                </a:moveTo>
                <a:lnTo>
                  <a:pt x="7100628" y="0"/>
                </a:lnTo>
                <a:lnTo>
                  <a:pt x="7100628" y="4733752"/>
                </a:lnTo>
                <a:lnTo>
                  <a:pt x="0" y="4733752"/>
                </a:lnTo>
                <a:lnTo>
                  <a:pt x="0" y="0"/>
                </a:lnTo>
                <a:close/>
              </a:path>
            </a:pathLst>
          </a:custGeom>
          <a:blipFill>
            <a:blip r:embed="rId6"/>
            <a:stretch>
              <a:fillRect l="0" t="0" r="0" b="0"/>
            </a:stretch>
          </a:blipFill>
        </p:spPr>
      </p:sp>
      <p:sp>
        <p:nvSpPr>
          <p:cNvPr name="TextBox 6" id="6"/>
          <p:cNvSpPr txBox="true"/>
          <p:nvPr/>
        </p:nvSpPr>
        <p:spPr>
          <a:xfrm rot="0">
            <a:off x="1207806" y="2204466"/>
            <a:ext cx="9657581" cy="1276836"/>
          </a:xfrm>
          <a:prstGeom prst="rect">
            <a:avLst/>
          </a:prstGeom>
        </p:spPr>
        <p:txBody>
          <a:bodyPr anchor="t" rtlCol="false" tIns="0" lIns="0" bIns="0" rIns="0">
            <a:spAutoFit/>
          </a:bodyPr>
          <a:lstStyle/>
          <a:p>
            <a:pPr>
              <a:lnSpc>
                <a:spcPts val="10473"/>
              </a:lnSpc>
            </a:pPr>
            <a:r>
              <a:rPr lang="en-US" sz="7480" spc="613">
                <a:solidFill>
                  <a:srgbClr val="FFFEFE"/>
                </a:solidFill>
                <a:latin typeface="Playfair Display Bold"/>
              </a:rPr>
              <a:t>Use Of AI By </a:t>
            </a:r>
          </a:p>
        </p:txBody>
      </p:sp>
      <p:sp>
        <p:nvSpPr>
          <p:cNvPr name="TextBox 7" id="7"/>
          <p:cNvSpPr txBox="true"/>
          <p:nvPr/>
        </p:nvSpPr>
        <p:spPr>
          <a:xfrm rot="0">
            <a:off x="1468474" y="3679422"/>
            <a:ext cx="12972396" cy="1996623"/>
          </a:xfrm>
          <a:prstGeom prst="rect">
            <a:avLst/>
          </a:prstGeom>
        </p:spPr>
        <p:txBody>
          <a:bodyPr anchor="t" rtlCol="false" tIns="0" lIns="0" bIns="0" rIns="0">
            <a:spAutoFit/>
          </a:bodyPr>
          <a:lstStyle/>
          <a:p>
            <a:pPr>
              <a:lnSpc>
                <a:spcPts val="15360"/>
              </a:lnSpc>
            </a:pPr>
            <a:r>
              <a:rPr lang="en-US" sz="13964" spc="963">
                <a:solidFill>
                  <a:srgbClr val="FFFEFE"/>
                </a:solidFill>
                <a:latin typeface="Public Sans Bold"/>
              </a:rPr>
              <a:t>INTEL</a:t>
            </a:r>
          </a:p>
        </p:txBody>
      </p:sp>
      <p:sp>
        <p:nvSpPr>
          <p:cNvPr name="TextBox 8" id="8"/>
          <p:cNvSpPr txBox="true"/>
          <p:nvPr/>
        </p:nvSpPr>
        <p:spPr>
          <a:xfrm rot="0">
            <a:off x="1207806" y="6579444"/>
            <a:ext cx="6623538" cy="723900"/>
          </a:xfrm>
          <a:prstGeom prst="rect">
            <a:avLst/>
          </a:prstGeom>
        </p:spPr>
        <p:txBody>
          <a:bodyPr anchor="t" rtlCol="false" tIns="0" lIns="0" bIns="0" rIns="0">
            <a:spAutoFit/>
          </a:bodyPr>
          <a:lstStyle/>
          <a:p>
            <a:pPr>
              <a:lnSpc>
                <a:spcPts val="4949"/>
              </a:lnSpc>
            </a:pPr>
            <a:r>
              <a:rPr lang="en-US" sz="4499" spc="382">
                <a:solidFill>
                  <a:srgbClr val="FFFEFE"/>
                </a:solidFill>
                <a:latin typeface="Kollektif Bold"/>
              </a:rPr>
              <a:t>PRESENTED BY:</a:t>
            </a:r>
          </a:p>
        </p:txBody>
      </p:sp>
      <p:sp>
        <p:nvSpPr>
          <p:cNvPr name="TextBox 9" id="9"/>
          <p:cNvSpPr txBox="true"/>
          <p:nvPr/>
        </p:nvSpPr>
        <p:spPr>
          <a:xfrm rot="0">
            <a:off x="1358253" y="7647196"/>
            <a:ext cx="4280584" cy="537210"/>
          </a:xfrm>
          <a:prstGeom prst="rect">
            <a:avLst/>
          </a:prstGeom>
        </p:spPr>
        <p:txBody>
          <a:bodyPr anchor="t" rtlCol="false" tIns="0" lIns="0" bIns="0" rIns="0">
            <a:spAutoFit/>
          </a:bodyPr>
          <a:lstStyle/>
          <a:p>
            <a:pPr>
              <a:lnSpc>
                <a:spcPts val="3629"/>
              </a:lnSpc>
            </a:pPr>
            <a:r>
              <a:rPr lang="en-US" sz="3299" spc="468">
                <a:solidFill>
                  <a:srgbClr val="FFFEFE"/>
                </a:solidFill>
                <a:latin typeface="Kollektif Bold"/>
              </a:rPr>
              <a:t>MUSKAN GARG</a:t>
            </a:r>
          </a:p>
        </p:txBody>
      </p:sp>
      <p:sp>
        <p:nvSpPr>
          <p:cNvPr name="TextBox 10" id="10"/>
          <p:cNvSpPr txBox="true"/>
          <p:nvPr/>
        </p:nvSpPr>
        <p:spPr>
          <a:xfrm rot="0">
            <a:off x="351056" y="949927"/>
            <a:ext cx="4535356" cy="506635"/>
          </a:xfrm>
          <a:prstGeom prst="rect">
            <a:avLst/>
          </a:prstGeom>
        </p:spPr>
        <p:txBody>
          <a:bodyPr anchor="t" rtlCol="false" tIns="0" lIns="0" bIns="0" rIns="0">
            <a:spAutoFit/>
          </a:bodyPr>
          <a:lstStyle/>
          <a:p>
            <a:pPr>
              <a:lnSpc>
                <a:spcPts val="3456"/>
              </a:lnSpc>
            </a:pPr>
            <a:r>
              <a:rPr lang="en-US" sz="3142" spc="125">
                <a:solidFill>
                  <a:srgbClr val="FFFEFE"/>
                </a:solidFill>
                <a:latin typeface="Kollektif Bold"/>
              </a:rPr>
              <a:t>DEEP LEARNING</a:t>
            </a:r>
          </a:p>
        </p:txBody>
      </p:sp>
      <p:sp>
        <p:nvSpPr>
          <p:cNvPr name="TextBox 11" id="11"/>
          <p:cNvSpPr txBox="true"/>
          <p:nvPr/>
        </p:nvSpPr>
        <p:spPr>
          <a:xfrm rot="0">
            <a:off x="1358253" y="8528258"/>
            <a:ext cx="4280584" cy="610234"/>
          </a:xfrm>
          <a:prstGeom prst="rect">
            <a:avLst/>
          </a:prstGeom>
        </p:spPr>
        <p:txBody>
          <a:bodyPr anchor="t" rtlCol="false" tIns="0" lIns="0" bIns="0" rIns="0">
            <a:spAutoFit/>
          </a:bodyPr>
          <a:lstStyle/>
          <a:p>
            <a:pPr>
              <a:lnSpc>
                <a:spcPts val="4179"/>
              </a:lnSpc>
            </a:pPr>
            <a:r>
              <a:rPr lang="en-US" sz="3799" spc="539">
                <a:solidFill>
                  <a:srgbClr val="FFFEFE"/>
                </a:solidFill>
                <a:latin typeface="Kollektif Bold"/>
              </a:rPr>
              <a:t>2115800018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889731"/>
            <a:ext cx="16230600" cy="933450"/>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FFDE59"/>
                </a:solidFill>
                <a:latin typeface="Roboto Bold"/>
              </a:rPr>
              <a:t>Hardware AI in Intel</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593628" y="2624213"/>
            <a:ext cx="5065643" cy="6285317"/>
            <a:chOff x="0" y="0"/>
            <a:chExt cx="1471947" cy="1826353"/>
          </a:xfrm>
        </p:grpSpPr>
        <p:sp>
          <p:nvSpPr>
            <p:cNvPr name="Freeform 5" id="5"/>
            <p:cNvSpPr/>
            <p:nvPr/>
          </p:nvSpPr>
          <p:spPr>
            <a:xfrm flipH="false" flipV="false" rot="0">
              <a:off x="0" y="0"/>
              <a:ext cx="1471947" cy="1826353"/>
            </a:xfrm>
            <a:custGeom>
              <a:avLst/>
              <a:gdLst/>
              <a:ahLst/>
              <a:cxnLst/>
              <a:rect r="r" b="b" t="t" l="l"/>
              <a:pathLst>
                <a:path h="1826353" w="1471947">
                  <a:moveTo>
                    <a:pt x="77944" y="0"/>
                  </a:moveTo>
                  <a:lnTo>
                    <a:pt x="1394003" y="0"/>
                  </a:lnTo>
                  <a:cubicBezTo>
                    <a:pt x="1437050" y="0"/>
                    <a:pt x="1471947" y="34897"/>
                    <a:pt x="1471947" y="77944"/>
                  </a:cubicBezTo>
                  <a:lnTo>
                    <a:pt x="1471947" y="1748409"/>
                  </a:lnTo>
                  <a:cubicBezTo>
                    <a:pt x="1471947" y="1791456"/>
                    <a:pt x="1437050" y="1826353"/>
                    <a:pt x="1394003" y="1826353"/>
                  </a:cubicBezTo>
                  <a:lnTo>
                    <a:pt x="77944" y="1826353"/>
                  </a:lnTo>
                  <a:cubicBezTo>
                    <a:pt x="34897" y="1826353"/>
                    <a:pt x="0" y="1791456"/>
                    <a:pt x="0" y="1748409"/>
                  </a:cubicBezTo>
                  <a:lnTo>
                    <a:pt x="0" y="77944"/>
                  </a:lnTo>
                  <a:cubicBezTo>
                    <a:pt x="0" y="34897"/>
                    <a:pt x="34897" y="0"/>
                    <a:pt x="77944" y="0"/>
                  </a:cubicBezTo>
                  <a:close/>
                </a:path>
              </a:pathLst>
            </a:custGeom>
            <a:solidFill>
              <a:srgbClr val="FFFFFF"/>
            </a:solidFill>
          </p:spPr>
        </p:sp>
        <p:sp>
          <p:nvSpPr>
            <p:cNvPr name="TextBox 6" id="6"/>
            <p:cNvSpPr txBox="true"/>
            <p:nvPr/>
          </p:nvSpPr>
          <p:spPr>
            <a:xfrm>
              <a:off x="0" y="-57150"/>
              <a:ext cx="1471947" cy="1883503"/>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028700" y="3251151"/>
            <a:ext cx="4460858" cy="981075"/>
          </a:xfrm>
          <a:prstGeom prst="rect">
            <a:avLst/>
          </a:prstGeom>
        </p:spPr>
        <p:txBody>
          <a:bodyPr anchor="t" rtlCol="false" tIns="0" lIns="0" bIns="0" rIns="0">
            <a:spAutoFit/>
          </a:bodyPr>
          <a:lstStyle/>
          <a:p>
            <a:pPr algn="ctr">
              <a:lnSpc>
                <a:spcPts val="3899"/>
              </a:lnSpc>
            </a:pPr>
            <a:r>
              <a:rPr lang="en-US" sz="2999">
                <a:solidFill>
                  <a:srgbClr val="18072B"/>
                </a:solidFill>
                <a:latin typeface="Aileron Semi-Bold"/>
              </a:rPr>
              <a:t>Intel Xeon Processors</a:t>
            </a:r>
          </a:p>
          <a:p>
            <a:pPr marL="0" indent="0" lvl="0">
              <a:lnSpc>
                <a:spcPts val="4199"/>
              </a:lnSpc>
              <a:spcBef>
                <a:spcPct val="0"/>
              </a:spcBef>
            </a:pPr>
          </a:p>
        </p:txBody>
      </p:sp>
      <p:sp>
        <p:nvSpPr>
          <p:cNvPr name="TextBox 8" id="8"/>
          <p:cNvSpPr txBox="true"/>
          <p:nvPr/>
        </p:nvSpPr>
        <p:spPr>
          <a:xfrm rot="0">
            <a:off x="1395969" y="4346526"/>
            <a:ext cx="3726319" cy="3536950"/>
          </a:xfrm>
          <a:prstGeom prst="rect">
            <a:avLst/>
          </a:prstGeom>
        </p:spPr>
        <p:txBody>
          <a:bodyPr anchor="t" rtlCol="false" tIns="0" lIns="0" bIns="0" rIns="0">
            <a:spAutoFit/>
          </a:bodyPr>
          <a:lstStyle/>
          <a:p>
            <a:pPr>
              <a:lnSpc>
                <a:spcPts val="3499"/>
              </a:lnSpc>
            </a:pPr>
            <a:r>
              <a:rPr lang="en-US" sz="2499">
                <a:solidFill>
                  <a:srgbClr val="374151"/>
                </a:solidFill>
                <a:latin typeface="Times New Roman Bold"/>
              </a:rPr>
              <a:t>nItel Xeon processors are versatile CPUs used in various computing applications, including data centers. Intel has introduced optimizations in Xeon processors to handle AI workloads efficiently.</a:t>
            </a:r>
          </a:p>
        </p:txBody>
      </p:sp>
      <p:sp>
        <p:nvSpPr>
          <p:cNvPr name="Freeform 9" id="9"/>
          <p:cNvSpPr/>
          <p:nvPr/>
        </p:nvSpPr>
        <p:spPr>
          <a:xfrm flipH="false" flipV="false" rot="0">
            <a:off x="1242432" y="3808835"/>
            <a:ext cx="4033394" cy="95335"/>
          </a:xfrm>
          <a:custGeom>
            <a:avLst/>
            <a:gdLst/>
            <a:ahLst/>
            <a:cxnLst/>
            <a:rect r="r" b="b" t="t" l="l"/>
            <a:pathLst>
              <a:path h="95335" w="4033394">
                <a:moveTo>
                  <a:pt x="0" y="0"/>
                </a:moveTo>
                <a:lnTo>
                  <a:pt x="4033394" y="0"/>
                </a:lnTo>
                <a:lnTo>
                  <a:pt x="4033394" y="95335"/>
                </a:lnTo>
                <a:lnTo>
                  <a:pt x="0" y="95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35766" y="785950"/>
            <a:ext cx="3032398" cy="269240"/>
          </a:xfrm>
          <a:prstGeom prst="rect">
            <a:avLst/>
          </a:prstGeom>
        </p:spPr>
        <p:txBody>
          <a:bodyPr anchor="t" rtlCol="false" tIns="0" lIns="0" bIns="0" rIns="0">
            <a:spAutoFit/>
          </a:bodyPr>
          <a:lstStyle/>
          <a:p>
            <a:pPr>
              <a:lnSpc>
                <a:spcPts val="1869"/>
              </a:lnSpc>
            </a:pPr>
            <a:r>
              <a:rPr lang="en-US" sz="1699" spc="67">
                <a:solidFill>
                  <a:srgbClr val="FFFEFE"/>
                </a:solidFill>
                <a:latin typeface="Kollektif Bold"/>
              </a:rPr>
              <a:t>INTEL</a:t>
            </a:r>
          </a:p>
        </p:txBody>
      </p:sp>
      <p:sp>
        <p:nvSpPr>
          <p:cNvPr name="Freeform 13" id="1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6129015" y="2624213"/>
            <a:ext cx="5571111" cy="6285317"/>
            <a:chOff x="0" y="0"/>
            <a:chExt cx="1618823" cy="1826353"/>
          </a:xfrm>
        </p:grpSpPr>
        <p:sp>
          <p:nvSpPr>
            <p:cNvPr name="Freeform 15" id="15"/>
            <p:cNvSpPr/>
            <p:nvPr/>
          </p:nvSpPr>
          <p:spPr>
            <a:xfrm flipH="false" flipV="false" rot="0">
              <a:off x="0" y="0"/>
              <a:ext cx="1618823" cy="1826353"/>
            </a:xfrm>
            <a:custGeom>
              <a:avLst/>
              <a:gdLst/>
              <a:ahLst/>
              <a:cxnLst/>
              <a:rect r="r" b="b" t="t" l="l"/>
              <a:pathLst>
                <a:path h="1826353" w="1618823">
                  <a:moveTo>
                    <a:pt x="70872" y="0"/>
                  </a:moveTo>
                  <a:lnTo>
                    <a:pt x="1547950" y="0"/>
                  </a:lnTo>
                  <a:cubicBezTo>
                    <a:pt x="1587092" y="0"/>
                    <a:pt x="1618823" y="31731"/>
                    <a:pt x="1618823" y="70872"/>
                  </a:cubicBezTo>
                  <a:lnTo>
                    <a:pt x="1618823" y="1755480"/>
                  </a:lnTo>
                  <a:cubicBezTo>
                    <a:pt x="1618823" y="1794622"/>
                    <a:pt x="1587092" y="1826353"/>
                    <a:pt x="1547950" y="1826353"/>
                  </a:cubicBezTo>
                  <a:lnTo>
                    <a:pt x="70872" y="1826353"/>
                  </a:lnTo>
                  <a:cubicBezTo>
                    <a:pt x="31731" y="1826353"/>
                    <a:pt x="0" y="1794622"/>
                    <a:pt x="0" y="1755480"/>
                  </a:cubicBezTo>
                  <a:lnTo>
                    <a:pt x="0" y="70872"/>
                  </a:lnTo>
                  <a:cubicBezTo>
                    <a:pt x="0" y="31731"/>
                    <a:pt x="31731" y="0"/>
                    <a:pt x="70872" y="0"/>
                  </a:cubicBezTo>
                  <a:close/>
                </a:path>
              </a:pathLst>
            </a:custGeom>
            <a:solidFill>
              <a:srgbClr val="FFFFFF"/>
            </a:solidFill>
          </p:spPr>
        </p:sp>
        <p:sp>
          <p:nvSpPr>
            <p:cNvPr name="TextBox 16" id="16"/>
            <p:cNvSpPr txBox="true"/>
            <p:nvPr/>
          </p:nvSpPr>
          <p:spPr>
            <a:xfrm>
              <a:off x="0" y="-57150"/>
              <a:ext cx="1618823" cy="1883503"/>
            </a:xfrm>
            <a:prstGeom prst="rect">
              <a:avLst/>
            </a:prstGeom>
          </p:spPr>
          <p:txBody>
            <a:bodyPr anchor="ctr" rtlCol="false" tIns="50800" lIns="50800" bIns="50800" rIns="50800"/>
            <a:lstStyle/>
            <a:p>
              <a:pPr algn="ctr">
                <a:lnSpc>
                  <a:spcPts val="3639"/>
                </a:lnSpc>
              </a:pPr>
            </a:p>
          </p:txBody>
        </p:sp>
      </p:grpSp>
      <p:sp>
        <p:nvSpPr>
          <p:cNvPr name="TextBox 17" id="17"/>
          <p:cNvSpPr txBox="true"/>
          <p:nvPr/>
        </p:nvSpPr>
        <p:spPr>
          <a:xfrm rot="0">
            <a:off x="6701025" y="2906585"/>
            <a:ext cx="4460858" cy="815975"/>
          </a:xfrm>
          <a:prstGeom prst="rect">
            <a:avLst/>
          </a:prstGeom>
        </p:spPr>
        <p:txBody>
          <a:bodyPr anchor="t" rtlCol="false" tIns="0" lIns="0" bIns="0" rIns="0">
            <a:spAutoFit/>
          </a:bodyPr>
          <a:lstStyle/>
          <a:p>
            <a:pPr algn="ctr" marL="0" indent="0" lvl="0">
              <a:lnSpc>
                <a:spcPts val="3250"/>
              </a:lnSpc>
              <a:spcBef>
                <a:spcPct val="0"/>
              </a:spcBef>
            </a:pPr>
            <a:r>
              <a:rPr lang="en-US" sz="2500">
                <a:solidFill>
                  <a:srgbClr val="18072B"/>
                </a:solidFill>
                <a:latin typeface="Aileron Semi-Bold"/>
              </a:rPr>
              <a:t>Intel Nervana Neural Network Processors (NNP)</a:t>
            </a:r>
          </a:p>
        </p:txBody>
      </p:sp>
      <p:sp>
        <p:nvSpPr>
          <p:cNvPr name="TextBox 18" id="18"/>
          <p:cNvSpPr txBox="true"/>
          <p:nvPr/>
        </p:nvSpPr>
        <p:spPr>
          <a:xfrm rot="0">
            <a:off x="6745652" y="4068094"/>
            <a:ext cx="4416231" cy="4225290"/>
          </a:xfrm>
          <a:prstGeom prst="rect">
            <a:avLst/>
          </a:prstGeom>
        </p:spPr>
        <p:txBody>
          <a:bodyPr anchor="t" rtlCol="false" tIns="0" lIns="0" bIns="0" rIns="0">
            <a:spAutoFit/>
          </a:bodyPr>
          <a:lstStyle/>
          <a:p>
            <a:pPr algn="just">
              <a:lnSpc>
                <a:spcPts val="3359"/>
              </a:lnSpc>
            </a:pPr>
            <a:r>
              <a:rPr lang="en-US" sz="2400">
                <a:solidFill>
                  <a:srgbClr val="374151"/>
                </a:solidFill>
                <a:latin typeface="Times New Roman Bold"/>
              </a:rPr>
              <a:t>Intel acquired Nervana Systems to enhance its AI capabilities. The Nervana NNP is a family of dedicated AI processors designed for high-performance machine learning workloads</a:t>
            </a:r>
          </a:p>
          <a:p>
            <a:pPr algn="just">
              <a:lnSpc>
                <a:spcPts val="3359"/>
              </a:lnSpc>
            </a:pPr>
          </a:p>
          <a:p>
            <a:pPr algn="just">
              <a:lnSpc>
                <a:spcPts val="3359"/>
              </a:lnSpc>
            </a:pPr>
            <a:r>
              <a:rPr lang="en-US" sz="2400">
                <a:solidFill>
                  <a:srgbClr val="374151"/>
                </a:solidFill>
                <a:latin typeface="Times New Roman Bold"/>
              </a:rPr>
              <a:t>Intel's Nervana Neural Network Processor (NNP) can accelerate CNNs by up to 10 times</a:t>
            </a:r>
          </a:p>
        </p:txBody>
      </p:sp>
      <p:sp>
        <p:nvSpPr>
          <p:cNvPr name="Freeform 19" id="19"/>
          <p:cNvSpPr/>
          <p:nvPr/>
        </p:nvSpPr>
        <p:spPr>
          <a:xfrm flipH="false" flipV="false" rot="0">
            <a:off x="6656398" y="3703396"/>
            <a:ext cx="4460858" cy="105438"/>
          </a:xfrm>
          <a:custGeom>
            <a:avLst/>
            <a:gdLst/>
            <a:ahLst/>
            <a:cxnLst/>
            <a:rect r="r" b="b" t="t" l="l"/>
            <a:pathLst>
              <a:path h="105438" w="4460858">
                <a:moveTo>
                  <a:pt x="0" y="0"/>
                </a:moveTo>
                <a:lnTo>
                  <a:pt x="4460858" y="0"/>
                </a:lnTo>
                <a:lnTo>
                  <a:pt x="4460858" y="105439"/>
                </a:lnTo>
                <a:lnTo>
                  <a:pt x="0" y="1054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2166851" y="2624213"/>
            <a:ext cx="5584646" cy="6285317"/>
            <a:chOff x="0" y="0"/>
            <a:chExt cx="1622756" cy="1826353"/>
          </a:xfrm>
        </p:grpSpPr>
        <p:sp>
          <p:nvSpPr>
            <p:cNvPr name="Freeform 21" id="21"/>
            <p:cNvSpPr/>
            <p:nvPr/>
          </p:nvSpPr>
          <p:spPr>
            <a:xfrm flipH="false" flipV="false" rot="0">
              <a:off x="0" y="0"/>
              <a:ext cx="1622756" cy="1826353"/>
            </a:xfrm>
            <a:custGeom>
              <a:avLst/>
              <a:gdLst/>
              <a:ahLst/>
              <a:cxnLst/>
              <a:rect r="r" b="b" t="t" l="l"/>
              <a:pathLst>
                <a:path h="1826353" w="1622756">
                  <a:moveTo>
                    <a:pt x="70701" y="0"/>
                  </a:moveTo>
                  <a:lnTo>
                    <a:pt x="1552055" y="0"/>
                  </a:lnTo>
                  <a:cubicBezTo>
                    <a:pt x="1591102" y="0"/>
                    <a:pt x="1622756" y="31654"/>
                    <a:pt x="1622756" y="70701"/>
                  </a:cubicBezTo>
                  <a:lnTo>
                    <a:pt x="1622756" y="1755652"/>
                  </a:lnTo>
                  <a:cubicBezTo>
                    <a:pt x="1622756" y="1794699"/>
                    <a:pt x="1591102" y="1826353"/>
                    <a:pt x="1552055" y="1826353"/>
                  </a:cubicBezTo>
                  <a:lnTo>
                    <a:pt x="70701" y="1826353"/>
                  </a:lnTo>
                  <a:cubicBezTo>
                    <a:pt x="31654" y="1826353"/>
                    <a:pt x="0" y="1794699"/>
                    <a:pt x="0" y="1755652"/>
                  </a:cubicBezTo>
                  <a:lnTo>
                    <a:pt x="0" y="70701"/>
                  </a:lnTo>
                  <a:cubicBezTo>
                    <a:pt x="0" y="31654"/>
                    <a:pt x="31654" y="0"/>
                    <a:pt x="70701" y="0"/>
                  </a:cubicBezTo>
                  <a:close/>
                </a:path>
              </a:pathLst>
            </a:custGeom>
            <a:solidFill>
              <a:srgbClr val="FFFFFF"/>
            </a:solidFill>
          </p:spPr>
        </p:sp>
        <p:sp>
          <p:nvSpPr>
            <p:cNvPr name="TextBox 22" id="22"/>
            <p:cNvSpPr txBox="true"/>
            <p:nvPr/>
          </p:nvSpPr>
          <p:spPr>
            <a:xfrm>
              <a:off x="0" y="-57150"/>
              <a:ext cx="1622756" cy="1883503"/>
            </a:xfrm>
            <a:prstGeom prst="rect">
              <a:avLst/>
            </a:prstGeom>
          </p:spPr>
          <p:txBody>
            <a:bodyPr anchor="ctr" rtlCol="false" tIns="50800" lIns="50800" bIns="50800" rIns="50800"/>
            <a:lstStyle/>
            <a:p>
              <a:pPr algn="ctr">
                <a:lnSpc>
                  <a:spcPts val="3639"/>
                </a:lnSpc>
              </a:pPr>
            </a:p>
          </p:txBody>
        </p:sp>
      </p:grpSp>
      <p:sp>
        <p:nvSpPr>
          <p:cNvPr name="TextBox 23" id="23"/>
          <p:cNvSpPr txBox="true"/>
          <p:nvPr/>
        </p:nvSpPr>
        <p:spPr>
          <a:xfrm rot="0">
            <a:off x="12644656" y="2822088"/>
            <a:ext cx="4460858" cy="852805"/>
          </a:xfrm>
          <a:prstGeom prst="rect">
            <a:avLst/>
          </a:prstGeom>
        </p:spPr>
        <p:txBody>
          <a:bodyPr anchor="t" rtlCol="false" tIns="0" lIns="0" bIns="0" rIns="0">
            <a:spAutoFit/>
          </a:bodyPr>
          <a:lstStyle/>
          <a:p>
            <a:pPr algn="ctr" marL="0" indent="0" lvl="0">
              <a:lnSpc>
                <a:spcPts val="3380"/>
              </a:lnSpc>
              <a:spcBef>
                <a:spcPct val="0"/>
              </a:spcBef>
            </a:pPr>
            <a:r>
              <a:rPr lang="en-US" sz="2600">
                <a:solidFill>
                  <a:srgbClr val="18072B"/>
                </a:solidFill>
                <a:latin typeface="Aileron Semi-Bold"/>
              </a:rPr>
              <a:t>Intel Movidius Vision Processing Units (VPUs)</a:t>
            </a:r>
          </a:p>
        </p:txBody>
      </p:sp>
      <p:sp>
        <p:nvSpPr>
          <p:cNvPr name="TextBox 24" id="24"/>
          <p:cNvSpPr txBox="true"/>
          <p:nvPr/>
        </p:nvSpPr>
        <p:spPr>
          <a:xfrm rot="0">
            <a:off x="12828838" y="4068094"/>
            <a:ext cx="4406340" cy="3806190"/>
          </a:xfrm>
          <a:prstGeom prst="rect">
            <a:avLst/>
          </a:prstGeom>
        </p:spPr>
        <p:txBody>
          <a:bodyPr anchor="t" rtlCol="false" tIns="0" lIns="0" bIns="0" rIns="0">
            <a:spAutoFit/>
          </a:bodyPr>
          <a:lstStyle/>
          <a:p>
            <a:pPr algn="just">
              <a:lnSpc>
                <a:spcPts val="3359"/>
              </a:lnSpc>
            </a:pPr>
            <a:r>
              <a:rPr lang="en-US" sz="2400">
                <a:solidFill>
                  <a:srgbClr val="374151"/>
                </a:solidFill>
                <a:latin typeface="Times New Roman Bold"/>
              </a:rPr>
              <a:t>Movidius VPUs are designed for edge computing and are optimized for computer vision and AI inference tasks on devices with power and space constraints</a:t>
            </a:r>
          </a:p>
          <a:p>
            <a:pPr algn="just">
              <a:lnSpc>
                <a:spcPts val="3359"/>
              </a:lnSpc>
            </a:pPr>
          </a:p>
          <a:p>
            <a:pPr algn="just">
              <a:lnSpc>
                <a:spcPts val="3359"/>
              </a:lnSpc>
            </a:pPr>
            <a:r>
              <a:rPr lang="en-US" sz="2400">
                <a:solidFill>
                  <a:srgbClr val="374151"/>
                </a:solidFill>
                <a:latin typeface="Times New Roman Bold"/>
              </a:rPr>
              <a:t>Intel's Movidius Myriad X VPU can accelerate image recognition on edge devices by up to 15 times.</a:t>
            </a:r>
          </a:p>
        </p:txBody>
      </p:sp>
      <p:sp>
        <p:nvSpPr>
          <p:cNvPr name="Freeform 25" id="25"/>
          <p:cNvSpPr/>
          <p:nvPr/>
        </p:nvSpPr>
        <p:spPr>
          <a:xfrm flipH="false" flipV="false" rot="0">
            <a:off x="12871701" y="3722560"/>
            <a:ext cx="4320615" cy="102124"/>
          </a:xfrm>
          <a:custGeom>
            <a:avLst/>
            <a:gdLst/>
            <a:ahLst/>
            <a:cxnLst/>
            <a:rect r="r" b="b" t="t" l="l"/>
            <a:pathLst>
              <a:path h="102124" w="4320615">
                <a:moveTo>
                  <a:pt x="0" y="0"/>
                </a:moveTo>
                <a:lnTo>
                  <a:pt x="4320614" y="0"/>
                </a:lnTo>
                <a:lnTo>
                  <a:pt x="4320614" y="102123"/>
                </a:lnTo>
                <a:lnTo>
                  <a:pt x="0" y="1021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794802" y="3199867"/>
            <a:ext cx="9869149" cy="8552122"/>
          </a:xfrm>
          <a:custGeom>
            <a:avLst/>
            <a:gdLst/>
            <a:ahLst/>
            <a:cxnLst/>
            <a:rect r="r" b="b" t="t" l="l"/>
            <a:pathLst>
              <a:path h="8552122" w="9869149">
                <a:moveTo>
                  <a:pt x="0" y="0"/>
                </a:moveTo>
                <a:lnTo>
                  <a:pt x="9869150" y="0"/>
                </a:lnTo>
                <a:lnTo>
                  <a:pt x="9869150" y="8552122"/>
                </a:lnTo>
                <a:lnTo>
                  <a:pt x="0" y="8552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0800000">
            <a:off x="13676691" y="4113855"/>
            <a:ext cx="14189483" cy="335388"/>
          </a:xfrm>
          <a:custGeom>
            <a:avLst/>
            <a:gdLst/>
            <a:ahLst/>
            <a:cxnLst/>
            <a:rect r="r" b="b" t="t" l="l"/>
            <a:pathLst>
              <a:path h="335388" w="14189483">
                <a:moveTo>
                  <a:pt x="0" y="0"/>
                </a:moveTo>
                <a:lnTo>
                  <a:pt x="14189483" y="0"/>
                </a:lnTo>
                <a:lnTo>
                  <a:pt x="14189483" y="335388"/>
                </a:lnTo>
                <a:lnTo>
                  <a:pt x="0" y="3353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4163928" y="435570"/>
            <a:ext cx="9297304" cy="4013672"/>
            <a:chOff x="0" y="0"/>
            <a:chExt cx="2448673" cy="1057099"/>
          </a:xfrm>
        </p:grpSpPr>
        <p:sp>
          <p:nvSpPr>
            <p:cNvPr name="Freeform 8" id="8"/>
            <p:cNvSpPr/>
            <p:nvPr/>
          </p:nvSpPr>
          <p:spPr>
            <a:xfrm flipH="false" flipV="false" rot="0">
              <a:off x="0" y="0"/>
              <a:ext cx="2448673" cy="1057099"/>
            </a:xfrm>
            <a:custGeom>
              <a:avLst/>
              <a:gdLst/>
              <a:ahLst/>
              <a:cxnLst/>
              <a:rect r="r" b="b" t="t" l="l"/>
              <a:pathLst>
                <a:path h="1057099" w="2448673">
                  <a:moveTo>
                    <a:pt x="0" y="0"/>
                  </a:moveTo>
                  <a:lnTo>
                    <a:pt x="2448673" y="0"/>
                  </a:lnTo>
                  <a:lnTo>
                    <a:pt x="2448673" y="1057099"/>
                  </a:lnTo>
                  <a:lnTo>
                    <a:pt x="0" y="1057099"/>
                  </a:lnTo>
                  <a:close/>
                </a:path>
              </a:pathLst>
            </a:custGeom>
            <a:solidFill>
              <a:srgbClr val="28094B"/>
            </a:solidFill>
          </p:spPr>
        </p:sp>
        <p:sp>
          <p:nvSpPr>
            <p:cNvPr name="TextBox 9" id="9"/>
            <p:cNvSpPr txBox="true"/>
            <p:nvPr/>
          </p:nvSpPr>
          <p:spPr>
            <a:xfrm>
              <a:off x="0" y="-19050"/>
              <a:ext cx="2448673" cy="1076149"/>
            </a:xfrm>
            <a:prstGeom prst="rect">
              <a:avLst/>
            </a:prstGeom>
          </p:spPr>
          <p:txBody>
            <a:bodyPr anchor="ctr" rtlCol="false" tIns="50800" lIns="50800" bIns="50800" rIns="50800"/>
            <a:lstStyle/>
            <a:p>
              <a:pPr algn="ctr">
                <a:lnSpc>
                  <a:spcPts val="1869"/>
                </a:lnSpc>
              </a:pPr>
            </a:p>
          </p:txBody>
        </p:sp>
      </p:grpSp>
      <p:sp>
        <p:nvSpPr>
          <p:cNvPr name="Freeform 10" id="10"/>
          <p:cNvSpPr/>
          <p:nvPr/>
        </p:nvSpPr>
        <p:spPr>
          <a:xfrm flipH="false" flipV="false" rot="0">
            <a:off x="842270" y="4537188"/>
            <a:ext cx="16603461" cy="5095962"/>
          </a:xfrm>
          <a:custGeom>
            <a:avLst/>
            <a:gdLst/>
            <a:ahLst/>
            <a:cxnLst/>
            <a:rect r="r" b="b" t="t" l="l"/>
            <a:pathLst>
              <a:path h="5095962" w="16603461">
                <a:moveTo>
                  <a:pt x="0" y="0"/>
                </a:moveTo>
                <a:lnTo>
                  <a:pt x="16603460" y="0"/>
                </a:lnTo>
                <a:lnTo>
                  <a:pt x="16603460" y="5095962"/>
                </a:lnTo>
                <a:lnTo>
                  <a:pt x="0" y="5095962"/>
                </a:lnTo>
                <a:lnTo>
                  <a:pt x="0" y="0"/>
                </a:lnTo>
                <a:close/>
              </a:path>
            </a:pathLst>
          </a:custGeom>
          <a:blipFill>
            <a:blip r:embed="rId10"/>
            <a:stretch>
              <a:fillRect l="0" t="0" r="0" b="0"/>
            </a:stretch>
          </a:blipFill>
        </p:spPr>
      </p:sp>
      <p:sp>
        <p:nvSpPr>
          <p:cNvPr name="Freeform 11" id="11"/>
          <p:cNvSpPr/>
          <p:nvPr/>
        </p:nvSpPr>
        <p:spPr>
          <a:xfrm flipH="false" flipV="false" rot="-10800000">
            <a:off x="6581950" y="9721095"/>
            <a:ext cx="14189483" cy="335388"/>
          </a:xfrm>
          <a:custGeom>
            <a:avLst/>
            <a:gdLst/>
            <a:ahLst/>
            <a:cxnLst/>
            <a:rect r="r" b="b" t="t" l="l"/>
            <a:pathLst>
              <a:path h="335388" w="14189483">
                <a:moveTo>
                  <a:pt x="0" y="0"/>
                </a:moveTo>
                <a:lnTo>
                  <a:pt x="14189483" y="0"/>
                </a:lnTo>
                <a:lnTo>
                  <a:pt x="14189483" y="335388"/>
                </a:lnTo>
                <a:lnTo>
                  <a:pt x="0" y="3353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4702588" y="-1127305"/>
            <a:ext cx="4183253" cy="4114800"/>
          </a:xfrm>
          <a:custGeom>
            <a:avLst/>
            <a:gdLst/>
            <a:ahLst/>
            <a:cxnLst/>
            <a:rect r="r" b="b" t="t" l="l"/>
            <a:pathLst>
              <a:path h="4114800" w="4183253">
                <a:moveTo>
                  <a:pt x="0" y="0"/>
                </a:moveTo>
                <a:lnTo>
                  <a:pt x="4183253" y="0"/>
                </a:lnTo>
                <a:lnTo>
                  <a:pt x="418325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5582028" y="608576"/>
            <a:ext cx="6619051" cy="954405"/>
          </a:xfrm>
          <a:prstGeom prst="rect">
            <a:avLst/>
          </a:prstGeom>
        </p:spPr>
        <p:txBody>
          <a:bodyPr anchor="t" rtlCol="false" tIns="0" lIns="0" bIns="0" rIns="0">
            <a:spAutoFit/>
          </a:bodyPr>
          <a:lstStyle/>
          <a:p>
            <a:pPr>
              <a:lnSpc>
                <a:spcPts val="7559"/>
              </a:lnSpc>
            </a:pPr>
            <a:r>
              <a:rPr lang="en-US" sz="6000">
                <a:solidFill>
                  <a:srgbClr val="FFDE59"/>
                </a:solidFill>
                <a:latin typeface="Roboto Bold"/>
              </a:rPr>
              <a:t>Intel AI Software</a:t>
            </a:r>
          </a:p>
        </p:txBody>
      </p:sp>
      <p:sp>
        <p:nvSpPr>
          <p:cNvPr name="TextBox 14" id="14"/>
          <p:cNvSpPr txBox="true"/>
          <p:nvPr/>
        </p:nvSpPr>
        <p:spPr>
          <a:xfrm rot="0">
            <a:off x="4601802" y="1254472"/>
            <a:ext cx="8503651" cy="3387090"/>
          </a:xfrm>
          <a:prstGeom prst="rect">
            <a:avLst/>
          </a:prstGeom>
        </p:spPr>
        <p:txBody>
          <a:bodyPr anchor="t" rtlCol="false" tIns="0" lIns="0" bIns="0" rIns="0">
            <a:spAutoFit/>
          </a:bodyPr>
          <a:lstStyle/>
          <a:p>
            <a:pPr algn="just">
              <a:lnSpc>
                <a:spcPts val="3359"/>
              </a:lnSpc>
            </a:pPr>
          </a:p>
          <a:p>
            <a:pPr algn="just">
              <a:lnSpc>
                <a:spcPts val="3359"/>
              </a:lnSpc>
            </a:pPr>
            <a:r>
              <a:rPr lang="en-US" sz="2399">
                <a:solidFill>
                  <a:srgbClr val="FFFEFE"/>
                </a:solidFill>
                <a:latin typeface="Arimo"/>
              </a:rPr>
              <a:t>I</a:t>
            </a:r>
            <a:r>
              <a:rPr lang="en-US" sz="2399">
                <a:solidFill>
                  <a:srgbClr val="FFFEFE"/>
                </a:solidFill>
                <a:latin typeface="Arimo"/>
              </a:rPr>
              <a:t>ntel offers a comprehensive suite of software tools and frameworks for developing and deploying AI applications. These tools and frameworks are designed to work with Intel's AI hardware, including CPUs, GPUs, and accelerators, to provide optimal performance and efficiency.</a:t>
            </a:r>
          </a:p>
          <a:p>
            <a:pPr algn="just">
              <a:lnSpc>
                <a:spcPts val="3359"/>
              </a:lnSpc>
            </a:pPr>
          </a:p>
          <a:p>
            <a:pPr algn="just">
              <a:lnSpc>
                <a:spcPts val="3359"/>
              </a:lnSpc>
            </a:pPr>
            <a:r>
              <a:rPr lang="en-US" sz="2399">
                <a:solidFill>
                  <a:srgbClr val="1F1F1F"/>
                </a:solidFill>
                <a:latin typeface="Arimo"/>
              </a:rPr>
              <a:t>o                  </a:t>
            </a:r>
          </a:p>
        </p:txBody>
      </p:sp>
      <p:sp>
        <p:nvSpPr>
          <p:cNvPr name="TextBox 15" id="15"/>
          <p:cNvSpPr txBox="true"/>
          <p:nvPr/>
        </p:nvSpPr>
        <p:spPr>
          <a:xfrm rot="0">
            <a:off x="1535766" y="785950"/>
            <a:ext cx="3032398" cy="269240"/>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INTEL</a:t>
            </a:r>
          </a:p>
        </p:txBody>
      </p:sp>
    </p:spTree>
  </p:cSld>
  <p:clrMapOvr>
    <a:masterClrMapping/>
  </p:clrMapOvr>
  <p:transition spd="fast">
    <p:wipe dir="r"/>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13193341" y="506785"/>
            <a:ext cx="5467683" cy="1043830"/>
          </a:xfrm>
          <a:custGeom>
            <a:avLst/>
            <a:gdLst/>
            <a:ahLst/>
            <a:cxnLst/>
            <a:rect r="r" b="b" t="t" l="l"/>
            <a:pathLst>
              <a:path h="1043830" w="5467683">
                <a:moveTo>
                  <a:pt x="0" y="0"/>
                </a:moveTo>
                <a:lnTo>
                  <a:pt x="5467684" y="0"/>
                </a:lnTo>
                <a:lnTo>
                  <a:pt x="5467684" y="1043830"/>
                </a:lnTo>
                <a:lnTo>
                  <a:pt x="0" y="10438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28715" y="0"/>
            <a:ext cx="5716931" cy="12370800"/>
            <a:chOff x="0" y="0"/>
            <a:chExt cx="1505694" cy="3258153"/>
          </a:xfrm>
        </p:grpSpPr>
        <p:sp>
          <p:nvSpPr>
            <p:cNvPr name="Freeform 5" id="5"/>
            <p:cNvSpPr/>
            <p:nvPr/>
          </p:nvSpPr>
          <p:spPr>
            <a:xfrm flipH="false" flipV="false" rot="0">
              <a:off x="0" y="0"/>
              <a:ext cx="1505694" cy="3258153"/>
            </a:xfrm>
            <a:custGeom>
              <a:avLst/>
              <a:gdLst/>
              <a:ahLst/>
              <a:cxnLst/>
              <a:rect r="r" b="b" t="t" l="l"/>
              <a:pathLst>
                <a:path h="3258153" w="1505694">
                  <a:moveTo>
                    <a:pt x="20313" y="0"/>
                  </a:moveTo>
                  <a:lnTo>
                    <a:pt x="1485381" y="0"/>
                  </a:lnTo>
                  <a:cubicBezTo>
                    <a:pt x="1496599" y="0"/>
                    <a:pt x="1505694" y="9095"/>
                    <a:pt x="1505694" y="20313"/>
                  </a:cubicBezTo>
                  <a:lnTo>
                    <a:pt x="1505694" y="3237840"/>
                  </a:lnTo>
                  <a:cubicBezTo>
                    <a:pt x="1505694" y="3243227"/>
                    <a:pt x="1503554" y="3248394"/>
                    <a:pt x="1499744" y="3252203"/>
                  </a:cubicBezTo>
                  <a:cubicBezTo>
                    <a:pt x="1495935" y="3256013"/>
                    <a:pt x="1490768" y="3258153"/>
                    <a:pt x="1485381" y="3258153"/>
                  </a:cubicBezTo>
                  <a:lnTo>
                    <a:pt x="20313" y="3258153"/>
                  </a:lnTo>
                  <a:cubicBezTo>
                    <a:pt x="14926" y="3258153"/>
                    <a:pt x="9759" y="3256013"/>
                    <a:pt x="5950" y="3252203"/>
                  </a:cubicBezTo>
                  <a:cubicBezTo>
                    <a:pt x="2140" y="3248394"/>
                    <a:pt x="0" y="3243227"/>
                    <a:pt x="0" y="3237840"/>
                  </a:cubicBezTo>
                  <a:lnTo>
                    <a:pt x="0" y="20313"/>
                  </a:lnTo>
                  <a:cubicBezTo>
                    <a:pt x="0" y="14926"/>
                    <a:pt x="2140" y="9759"/>
                    <a:pt x="5950" y="5950"/>
                  </a:cubicBezTo>
                  <a:cubicBezTo>
                    <a:pt x="9759" y="2140"/>
                    <a:pt x="14926" y="0"/>
                    <a:pt x="20313" y="0"/>
                  </a:cubicBezTo>
                  <a:close/>
                </a:path>
              </a:pathLst>
            </a:custGeom>
            <a:solidFill>
              <a:srgbClr val="FFFCF3">
                <a:alpha val="40784"/>
              </a:srgbClr>
            </a:solidFill>
          </p:spPr>
        </p:sp>
        <p:sp>
          <p:nvSpPr>
            <p:cNvPr name="TextBox 6" id="6"/>
            <p:cNvSpPr txBox="true"/>
            <p:nvPr/>
          </p:nvSpPr>
          <p:spPr>
            <a:xfrm>
              <a:off x="0" y="28575"/>
              <a:ext cx="1505694" cy="3229578"/>
            </a:xfrm>
            <a:prstGeom prst="rect">
              <a:avLst/>
            </a:prstGeom>
          </p:spPr>
          <p:txBody>
            <a:bodyPr anchor="ctr" rtlCol="false" tIns="50800" lIns="50800" bIns="50800" rIns="50800"/>
            <a:lstStyle/>
            <a:p>
              <a:pPr algn="ctr">
                <a:lnSpc>
                  <a:spcPts val="2534"/>
                </a:lnSpc>
              </a:pPr>
            </a:p>
          </p:txBody>
        </p:sp>
      </p:grpSp>
      <p:sp>
        <p:nvSpPr>
          <p:cNvPr name="Freeform 7" id="7"/>
          <p:cNvSpPr/>
          <p:nvPr/>
        </p:nvSpPr>
        <p:spPr>
          <a:xfrm flipH="false" flipV="false" rot="5981493">
            <a:off x="-3596653" y="4453451"/>
            <a:ext cx="10051055" cy="3882051"/>
          </a:xfrm>
          <a:custGeom>
            <a:avLst/>
            <a:gdLst/>
            <a:ahLst/>
            <a:cxnLst/>
            <a:rect r="r" b="b" t="t" l="l"/>
            <a:pathLst>
              <a:path h="3882051" w="10051055">
                <a:moveTo>
                  <a:pt x="0" y="0"/>
                </a:moveTo>
                <a:lnTo>
                  <a:pt x="10051055" y="0"/>
                </a:lnTo>
                <a:lnTo>
                  <a:pt x="10051055" y="3882051"/>
                </a:lnTo>
                <a:lnTo>
                  <a:pt x="0" y="3882051"/>
                </a:lnTo>
                <a:lnTo>
                  <a:pt x="0" y="0"/>
                </a:lnTo>
                <a:close/>
              </a:path>
            </a:pathLst>
          </a:custGeom>
          <a:blipFill>
            <a:blip r:embed="rId5"/>
            <a:stretch>
              <a:fillRect l="-3273" t="0" r="-3273" b="0"/>
            </a:stretch>
          </a:blipFill>
        </p:spPr>
      </p:sp>
      <p:sp>
        <p:nvSpPr>
          <p:cNvPr name="Freeform 8" id="8"/>
          <p:cNvSpPr/>
          <p:nvPr/>
        </p:nvSpPr>
        <p:spPr>
          <a:xfrm flipH="false" flipV="false" rot="0">
            <a:off x="14190624" y="6914975"/>
            <a:ext cx="3473119" cy="2539979"/>
          </a:xfrm>
          <a:custGeom>
            <a:avLst/>
            <a:gdLst/>
            <a:ahLst/>
            <a:cxnLst/>
            <a:rect r="r" b="b" t="t" l="l"/>
            <a:pathLst>
              <a:path h="2539979" w="3473119">
                <a:moveTo>
                  <a:pt x="0" y="0"/>
                </a:moveTo>
                <a:lnTo>
                  <a:pt x="3473118" y="0"/>
                </a:lnTo>
                <a:lnTo>
                  <a:pt x="3473118" y="2539979"/>
                </a:lnTo>
                <a:lnTo>
                  <a:pt x="0" y="2539979"/>
                </a:lnTo>
                <a:lnTo>
                  <a:pt x="0" y="0"/>
                </a:lnTo>
                <a:close/>
              </a:path>
            </a:pathLst>
          </a:custGeom>
          <a:blipFill>
            <a:blip r:embed="rId6"/>
            <a:stretch>
              <a:fillRect l="-5042" t="0" r="-4856" b="0"/>
            </a:stretch>
          </a:blipFill>
        </p:spPr>
      </p:sp>
      <p:sp>
        <p:nvSpPr>
          <p:cNvPr name="TextBox 9" id="9"/>
          <p:cNvSpPr txBox="true"/>
          <p:nvPr/>
        </p:nvSpPr>
        <p:spPr>
          <a:xfrm rot="0">
            <a:off x="4934771" y="1152012"/>
            <a:ext cx="9445318" cy="2282190"/>
          </a:xfrm>
          <a:prstGeom prst="rect">
            <a:avLst/>
          </a:prstGeom>
        </p:spPr>
        <p:txBody>
          <a:bodyPr anchor="t" rtlCol="false" tIns="0" lIns="0" bIns="0" rIns="0">
            <a:spAutoFit/>
          </a:bodyPr>
          <a:lstStyle/>
          <a:p>
            <a:pPr>
              <a:lnSpc>
                <a:spcPts val="5580"/>
              </a:lnSpc>
            </a:pPr>
            <a:r>
              <a:rPr lang="en-US" sz="6000">
                <a:solidFill>
                  <a:srgbClr val="FFDE59"/>
                </a:solidFill>
                <a:latin typeface="Times New Roman Bold"/>
              </a:rPr>
              <a:t>PyTorch* OPTIMIZATIONS FROM INTEL</a:t>
            </a:r>
          </a:p>
        </p:txBody>
      </p:sp>
      <p:sp>
        <p:nvSpPr>
          <p:cNvPr name="TextBox 10" id="10"/>
          <p:cNvSpPr txBox="true"/>
          <p:nvPr/>
        </p:nvSpPr>
        <p:spPr>
          <a:xfrm rot="0">
            <a:off x="13408801" y="738711"/>
            <a:ext cx="4417992" cy="664677"/>
          </a:xfrm>
          <a:prstGeom prst="rect">
            <a:avLst/>
          </a:prstGeom>
        </p:spPr>
        <p:txBody>
          <a:bodyPr anchor="t" rtlCol="false" tIns="0" lIns="0" bIns="0" rIns="0">
            <a:spAutoFit/>
          </a:bodyPr>
          <a:lstStyle/>
          <a:p>
            <a:pPr algn="ctr">
              <a:lnSpc>
                <a:spcPts val="5364"/>
              </a:lnSpc>
            </a:pPr>
            <a:r>
              <a:rPr lang="en-US" sz="3831" spc="302">
                <a:solidFill>
                  <a:srgbClr val="232E54"/>
                </a:solidFill>
                <a:latin typeface="Tek Tall Arabic Bold"/>
              </a:rPr>
              <a:t>All About it</a:t>
            </a:r>
          </a:p>
        </p:txBody>
      </p:sp>
      <p:sp>
        <p:nvSpPr>
          <p:cNvPr name="TextBox 11" id="11"/>
          <p:cNvSpPr txBox="true"/>
          <p:nvPr/>
        </p:nvSpPr>
        <p:spPr>
          <a:xfrm rot="0">
            <a:off x="4934771" y="3281802"/>
            <a:ext cx="11601236" cy="5684774"/>
          </a:xfrm>
          <a:prstGeom prst="rect">
            <a:avLst/>
          </a:prstGeom>
        </p:spPr>
        <p:txBody>
          <a:bodyPr anchor="t" rtlCol="false" tIns="0" lIns="0" bIns="0" rIns="0">
            <a:spAutoFit/>
          </a:bodyPr>
          <a:lstStyle/>
          <a:p>
            <a:pPr algn="just">
              <a:lnSpc>
                <a:spcPts val="4107"/>
              </a:lnSpc>
            </a:pPr>
          </a:p>
          <a:p>
            <a:pPr algn="just">
              <a:lnSpc>
                <a:spcPts val="4107"/>
              </a:lnSpc>
            </a:pPr>
            <a:r>
              <a:rPr lang="en-US" sz="2599" spc="20">
                <a:solidFill>
                  <a:srgbClr val="FFFEFE"/>
                </a:solidFill>
                <a:latin typeface="Times New Roman"/>
              </a:rPr>
              <a:t>Intel's PyTorch* Optimizations accelerate AI workloads across the entire development lifecycle, from research to production deployment. </a:t>
            </a:r>
          </a:p>
          <a:p>
            <a:pPr algn="just">
              <a:lnSpc>
                <a:spcPts val="4107"/>
              </a:lnSpc>
            </a:pPr>
            <a:r>
              <a:rPr lang="en-US" sz="2599" spc="207">
                <a:solidFill>
                  <a:srgbClr val="FFFEFE"/>
                </a:solidFill>
                <a:latin typeface="Times New Roman"/>
              </a:rPr>
              <a:t>These optimizations are designed to improve the performance, efficiency, and portability of PyTorch applications on Intel hardware.</a:t>
            </a:r>
          </a:p>
          <a:p>
            <a:pPr algn="just">
              <a:lnSpc>
                <a:spcPts val="4107"/>
              </a:lnSpc>
            </a:pPr>
          </a:p>
          <a:p>
            <a:pPr algn="just">
              <a:lnSpc>
                <a:spcPts val="4107"/>
              </a:lnSpc>
            </a:pPr>
            <a:r>
              <a:rPr lang="en-US" sz="2599">
                <a:solidFill>
                  <a:srgbClr val="FFFEFE"/>
                </a:solidFill>
                <a:latin typeface="Times New Roman Italics"/>
              </a:rPr>
              <a:t>Key benefits of Intel PyTorch Optimizations:</a:t>
            </a:r>
            <a:r>
              <a:rPr lang="en-US" sz="2599">
                <a:solidFill>
                  <a:srgbClr val="FFFEFE"/>
                </a:solidFill>
                <a:latin typeface="Times New Roman"/>
              </a:rPr>
              <a:t>*</a:t>
            </a:r>
          </a:p>
          <a:p>
            <a:pPr algn="just" marL="561339" indent="-280669" lvl="1">
              <a:lnSpc>
                <a:spcPts val="4107"/>
              </a:lnSpc>
              <a:buFont typeface="Arial"/>
              <a:buChar char="•"/>
            </a:pPr>
            <a:r>
              <a:rPr lang="en-US" sz="2599">
                <a:solidFill>
                  <a:srgbClr val="FFFEFE"/>
                </a:solidFill>
                <a:latin typeface="Times New Roman"/>
              </a:rPr>
              <a:t>Up to 10x faster training and inference performance</a:t>
            </a:r>
          </a:p>
          <a:p>
            <a:pPr algn="just" marL="561339" indent="-280669" lvl="1">
              <a:lnSpc>
                <a:spcPts val="4107"/>
              </a:lnSpc>
              <a:buFont typeface="Arial"/>
              <a:buChar char="•"/>
            </a:pPr>
            <a:r>
              <a:rPr lang="en-US" sz="2599">
                <a:solidFill>
                  <a:srgbClr val="FFFEFE"/>
                </a:solidFill>
                <a:latin typeface="Times New Roman"/>
              </a:rPr>
              <a:t>Simplified development with a unified programming model</a:t>
            </a:r>
          </a:p>
          <a:p>
            <a:pPr algn="just" marL="561339" indent="-280669" lvl="1">
              <a:lnSpc>
                <a:spcPts val="4107"/>
              </a:lnSpc>
              <a:buFont typeface="Arial"/>
              <a:buChar char="•"/>
            </a:pPr>
            <a:r>
              <a:rPr lang="en-US" sz="2599">
                <a:solidFill>
                  <a:srgbClr val="FFFEFE"/>
                </a:solidFill>
                <a:latin typeface="Times New Roman"/>
              </a:rPr>
              <a:t>Deployment flexibility across CPUs, GPUs, and FPGAs</a:t>
            </a:r>
          </a:p>
        </p:txBody>
      </p:sp>
    </p:spTree>
  </p:cSld>
  <p:clrMapOvr>
    <a:masterClrMapping/>
  </p:clrMapOvr>
  <p:transition spd="slow">
    <p:cover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TextBox 3" id="3"/>
          <p:cNvSpPr txBox="true"/>
          <p:nvPr/>
        </p:nvSpPr>
        <p:spPr>
          <a:xfrm rot="0">
            <a:off x="1028700" y="2188709"/>
            <a:ext cx="10443037" cy="7752449"/>
          </a:xfrm>
          <a:prstGeom prst="rect">
            <a:avLst/>
          </a:prstGeom>
        </p:spPr>
        <p:txBody>
          <a:bodyPr anchor="t" rtlCol="false" tIns="0" lIns="0" bIns="0" rIns="0">
            <a:spAutoFit/>
          </a:bodyPr>
          <a:lstStyle/>
          <a:p>
            <a:pPr>
              <a:lnSpc>
                <a:spcPts val="4108"/>
              </a:lnSpc>
            </a:pPr>
            <a:r>
              <a:rPr lang="en-US" sz="2667" spc="90">
                <a:solidFill>
                  <a:srgbClr val="FFFEFE"/>
                </a:solidFill>
                <a:latin typeface="Times New Roman"/>
              </a:rPr>
              <a:t>TensorFlow* is an open source AI and machine learning platform used widely for production AI development and deployment. Often these applications require deep neural networks and extremely large datasets, which can become compute bottlenecks.</a:t>
            </a:r>
          </a:p>
          <a:p>
            <a:pPr>
              <a:lnSpc>
                <a:spcPts val="4108"/>
              </a:lnSpc>
            </a:pPr>
          </a:p>
          <a:p>
            <a:pPr>
              <a:lnSpc>
                <a:spcPts val="4108"/>
              </a:lnSpc>
            </a:pPr>
          </a:p>
          <a:p>
            <a:pPr>
              <a:lnSpc>
                <a:spcPts val="4108"/>
              </a:lnSpc>
            </a:pPr>
            <a:r>
              <a:rPr lang="en-US" sz="2667" spc="90">
                <a:solidFill>
                  <a:srgbClr val="FFFEFE"/>
                </a:solidFill>
                <a:latin typeface="Times New Roman Italics"/>
              </a:rPr>
              <a:t>Key benefits of Intel TensorFlow Optimizations:</a:t>
            </a:r>
            <a:r>
              <a:rPr lang="en-US" sz="2667" spc="90">
                <a:solidFill>
                  <a:srgbClr val="FFFEFE"/>
                </a:solidFill>
                <a:latin typeface="Times New Roman"/>
              </a:rPr>
              <a:t>*</a:t>
            </a:r>
          </a:p>
          <a:p>
            <a:pPr>
              <a:lnSpc>
                <a:spcPts val="4108"/>
              </a:lnSpc>
            </a:pPr>
          </a:p>
          <a:p>
            <a:pPr marL="576003" indent="-288001" lvl="1">
              <a:lnSpc>
                <a:spcPts val="4108"/>
              </a:lnSpc>
              <a:buFont typeface="Arial"/>
              <a:buChar char="•"/>
            </a:pPr>
            <a:r>
              <a:rPr lang="en-US" sz="2667" spc="90">
                <a:solidFill>
                  <a:srgbClr val="FFFEFE"/>
                </a:solidFill>
                <a:latin typeface="Times New Roman"/>
              </a:rPr>
              <a:t>Take advantage of the most up-to-date Intel software and hardware optimizations for TensorFlow.</a:t>
            </a:r>
          </a:p>
          <a:p>
            <a:pPr marL="576003" indent="-288001" lvl="1">
              <a:lnSpc>
                <a:spcPts val="4108"/>
              </a:lnSpc>
              <a:buFont typeface="Arial"/>
              <a:buChar char="•"/>
            </a:pPr>
            <a:r>
              <a:rPr lang="en-US" sz="2667" spc="90">
                <a:solidFill>
                  <a:srgbClr val="FFFEFE"/>
                </a:solidFill>
                <a:latin typeface="Times New Roman"/>
              </a:rPr>
              <a:t>Speed up TensorFlow-based training and inference turnaround times on Intel hardware.</a:t>
            </a:r>
          </a:p>
          <a:p>
            <a:pPr marL="576003" indent="-288001" lvl="1">
              <a:lnSpc>
                <a:spcPts val="4108"/>
              </a:lnSpc>
              <a:buFont typeface="Arial"/>
              <a:buChar char="•"/>
            </a:pPr>
            <a:r>
              <a:rPr lang="en-US" sz="2667" spc="90">
                <a:solidFill>
                  <a:srgbClr val="FFFEFE"/>
                </a:solidFill>
                <a:latin typeface="Times New Roman"/>
              </a:rPr>
              <a:t>Extend TensorFlow to further accelerate performance on Intel CPU and GPU hardware.</a:t>
            </a:r>
          </a:p>
          <a:p>
            <a:pPr>
              <a:lnSpc>
                <a:spcPts val="4108"/>
              </a:lnSpc>
            </a:pPr>
          </a:p>
        </p:txBody>
      </p:sp>
      <p:sp>
        <p:nvSpPr>
          <p:cNvPr name="Freeform 4" id="4"/>
          <p:cNvSpPr/>
          <p:nvPr/>
        </p:nvSpPr>
        <p:spPr>
          <a:xfrm flipH="false" flipV="false" rot="0">
            <a:off x="12241038" y="4436956"/>
            <a:ext cx="5227901" cy="4531576"/>
          </a:xfrm>
          <a:custGeom>
            <a:avLst/>
            <a:gdLst/>
            <a:ahLst/>
            <a:cxnLst/>
            <a:rect r="r" b="b" t="t" l="l"/>
            <a:pathLst>
              <a:path h="4531576" w="5227901">
                <a:moveTo>
                  <a:pt x="0" y="0"/>
                </a:moveTo>
                <a:lnTo>
                  <a:pt x="5227901" y="0"/>
                </a:lnTo>
                <a:lnTo>
                  <a:pt x="5227901" y="4531576"/>
                </a:lnTo>
                <a:lnTo>
                  <a:pt x="0" y="4531576"/>
                </a:lnTo>
                <a:lnTo>
                  <a:pt x="0" y="0"/>
                </a:lnTo>
                <a:close/>
              </a:path>
            </a:pathLst>
          </a:custGeom>
          <a:blipFill>
            <a:blip r:embed="rId3"/>
            <a:stretch>
              <a:fillRect l="-28052" t="0" r="-26046" b="0"/>
            </a:stretch>
          </a:blipFill>
        </p:spPr>
      </p:sp>
      <p:sp>
        <p:nvSpPr>
          <p:cNvPr name="TextBox 5" id="5"/>
          <p:cNvSpPr txBox="true"/>
          <p:nvPr/>
        </p:nvSpPr>
        <p:spPr>
          <a:xfrm rot="0">
            <a:off x="1028700" y="1276350"/>
            <a:ext cx="10443037" cy="691007"/>
          </a:xfrm>
          <a:prstGeom prst="rect">
            <a:avLst/>
          </a:prstGeom>
        </p:spPr>
        <p:txBody>
          <a:bodyPr anchor="t" rtlCol="false" tIns="0" lIns="0" bIns="0" rIns="0">
            <a:spAutoFit/>
          </a:bodyPr>
          <a:lstStyle/>
          <a:p>
            <a:pPr>
              <a:lnSpc>
                <a:spcPts val="4773"/>
              </a:lnSpc>
            </a:pPr>
            <a:r>
              <a:rPr lang="en-US" sz="6199">
                <a:solidFill>
                  <a:srgbClr val="FFDE59"/>
                </a:solidFill>
                <a:latin typeface="Ara Hamah Alfidaa"/>
              </a:rPr>
              <a:t>tensorflow* OPTIMIZATIONS FROM INTEL</a:t>
            </a:r>
          </a:p>
        </p:txBody>
      </p:sp>
      <p:sp>
        <p:nvSpPr>
          <p:cNvPr name="Freeform 6" id="6"/>
          <p:cNvSpPr/>
          <p:nvPr/>
        </p:nvSpPr>
        <p:spPr>
          <a:xfrm flipH="false" flipV="false" rot="0">
            <a:off x="14854988" y="-974905"/>
            <a:ext cx="4183253" cy="4114800"/>
          </a:xfrm>
          <a:custGeom>
            <a:avLst/>
            <a:gdLst/>
            <a:ahLst/>
            <a:cxnLst/>
            <a:rect r="r" b="b" t="t" l="l"/>
            <a:pathLst>
              <a:path h="4114800" w="4183253">
                <a:moveTo>
                  <a:pt x="0" y="0"/>
                </a:moveTo>
                <a:lnTo>
                  <a:pt x="4183253" y="0"/>
                </a:lnTo>
                <a:lnTo>
                  <a:pt x="41832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483323" y="3491715"/>
            <a:ext cx="9988583" cy="5766585"/>
          </a:xfrm>
          <a:prstGeom prst="rect">
            <a:avLst/>
          </a:prstGeom>
        </p:spPr>
        <p:txBody>
          <a:bodyPr anchor="t" rtlCol="false" tIns="0" lIns="0" bIns="0" rIns="0">
            <a:spAutoFit/>
          </a:bodyPr>
          <a:lstStyle/>
          <a:p>
            <a:pPr algn="just">
              <a:lnSpc>
                <a:spcPts val="3456"/>
              </a:lnSpc>
            </a:pPr>
            <a:r>
              <a:rPr lang="en-US" sz="2469">
                <a:solidFill>
                  <a:srgbClr val="FFFFFF"/>
                </a:solidFill>
                <a:latin typeface="Times New Roman"/>
              </a:rPr>
              <a:t>Scikit-learn* (often referred to as </a:t>
            </a:r>
            <a:r>
              <a:rPr lang="en-US" sz="2469">
                <a:solidFill>
                  <a:srgbClr val="FFFFFF"/>
                </a:solidFill>
                <a:latin typeface="Times New Roman Bold"/>
              </a:rPr>
              <a:t>sklearn</a:t>
            </a:r>
            <a:r>
              <a:rPr lang="en-US" sz="2469">
                <a:solidFill>
                  <a:srgbClr val="FFFFFF"/>
                </a:solidFill>
                <a:latin typeface="Times New Roman"/>
              </a:rPr>
              <a:t>) is a Python* module for machine learning. </a:t>
            </a:r>
          </a:p>
          <a:p>
            <a:pPr algn="just">
              <a:lnSpc>
                <a:spcPts val="3456"/>
              </a:lnSpc>
            </a:pPr>
            <a:r>
              <a:rPr lang="en-US" sz="2469">
                <a:solidFill>
                  <a:srgbClr val="FFFFFF"/>
                </a:solidFill>
                <a:latin typeface="Times New Roman"/>
              </a:rPr>
              <a:t> Intel® Extension for Scikit-learn* seamlessly speeds up your scikit-learn applications for Intel CPUs and GPUs across single-node and multi-node configurations.</a:t>
            </a:r>
          </a:p>
          <a:p>
            <a:pPr>
              <a:lnSpc>
                <a:spcPts val="3456"/>
              </a:lnSpc>
            </a:pPr>
            <a:r>
              <a:rPr lang="en-US" sz="2469">
                <a:solidFill>
                  <a:srgbClr val="FFFFFF"/>
                </a:solidFill>
                <a:latin typeface="Times New Roman"/>
              </a:rPr>
              <a:t>Using scikit-learn with this extension, you can:</a:t>
            </a:r>
          </a:p>
          <a:p>
            <a:pPr algn="just">
              <a:lnSpc>
                <a:spcPts val="3456"/>
              </a:lnSpc>
            </a:pPr>
          </a:p>
          <a:p>
            <a:pPr marL="533081" indent="-266541" lvl="1">
              <a:lnSpc>
                <a:spcPts val="3654"/>
              </a:lnSpc>
              <a:buFont typeface="Arial"/>
              <a:buChar char="•"/>
            </a:pPr>
            <a:r>
              <a:rPr lang="en-US" sz="2469">
                <a:solidFill>
                  <a:srgbClr val="FFFFFF"/>
                </a:solidFill>
                <a:latin typeface="Times New Roman"/>
              </a:rPr>
              <a:t>Speed up training and inference by up to 100x with the equivalent mathematical accuracy.</a:t>
            </a:r>
          </a:p>
          <a:p>
            <a:pPr marL="533081" indent="-266541" lvl="1">
              <a:lnSpc>
                <a:spcPts val="3456"/>
              </a:lnSpc>
              <a:buFont typeface="Arial"/>
              <a:buChar char="•"/>
            </a:pPr>
            <a:r>
              <a:rPr lang="en-US" sz="2469">
                <a:solidFill>
                  <a:srgbClr val="FFFFFF"/>
                </a:solidFill>
                <a:latin typeface="Times New Roman"/>
              </a:rPr>
              <a:t>Continue to use the open source scikit-learn API.</a:t>
            </a:r>
          </a:p>
          <a:p>
            <a:pPr marL="533081" indent="-266541" lvl="1">
              <a:lnSpc>
                <a:spcPts val="3456"/>
              </a:lnSpc>
              <a:buFont typeface="Arial"/>
              <a:buChar char="•"/>
            </a:pPr>
            <a:r>
              <a:rPr lang="en-US" sz="2469">
                <a:solidFill>
                  <a:srgbClr val="FFFFFF"/>
                </a:solidFill>
                <a:latin typeface="Times New Roman"/>
              </a:rPr>
              <a:t>Enable and disable the extension with a couple lines of code or at the command line.</a:t>
            </a:r>
          </a:p>
          <a:p>
            <a:pPr algn="just">
              <a:lnSpc>
                <a:spcPts val="3456"/>
              </a:lnSpc>
            </a:pP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93628" y="3222361"/>
            <a:ext cx="6296536" cy="3200272"/>
          </a:xfrm>
          <a:custGeom>
            <a:avLst/>
            <a:gdLst/>
            <a:ahLst/>
            <a:cxnLst/>
            <a:rect r="r" b="b" t="t" l="l"/>
            <a:pathLst>
              <a:path h="3200272" w="6296536">
                <a:moveTo>
                  <a:pt x="0" y="0"/>
                </a:moveTo>
                <a:lnTo>
                  <a:pt x="6296535" y="0"/>
                </a:lnTo>
                <a:lnTo>
                  <a:pt x="6296535" y="3200272"/>
                </a:lnTo>
                <a:lnTo>
                  <a:pt x="0" y="3200272"/>
                </a:lnTo>
                <a:lnTo>
                  <a:pt x="0" y="0"/>
                </a:lnTo>
                <a:close/>
              </a:path>
            </a:pathLst>
          </a:custGeom>
          <a:blipFill>
            <a:blip r:embed="rId10"/>
            <a:stretch>
              <a:fillRect l="0" t="0" r="0" b="0"/>
            </a:stretch>
          </a:blipFill>
        </p:spPr>
      </p:sp>
      <p:sp>
        <p:nvSpPr>
          <p:cNvPr name="TextBox 11" id="11"/>
          <p:cNvSpPr txBox="true"/>
          <p:nvPr/>
        </p:nvSpPr>
        <p:spPr>
          <a:xfrm rot="0">
            <a:off x="7483323" y="1135136"/>
            <a:ext cx="9204104" cy="3181350"/>
          </a:xfrm>
          <a:prstGeom prst="rect">
            <a:avLst/>
          </a:prstGeom>
        </p:spPr>
        <p:txBody>
          <a:bodyPr anchor="t" rtlCol="false" tIns="0" lIns="0" bIns="0" rIns="0">
            <a:spAutoFit/>
          </a:bodyPr>
          <a:lstStyle/>
          <a:p>
            <a:pPr>
              <a:lnSpc>
                <a:spcPts val="8400"/>
              </a:lnSpc>
            </a:pPr>
            <a:r>
              <a:rPr lang="en-US" sz="6000">
                <a:solidFill>
                  <a:srgbClr val="FFDE59"/>
                </a:solidFill>
                <a:latin typeface="Roboto Bold"/>
              </a:rPr>
              <a:t>Intel Extensions for Scikit-learn*</a:t>
            </a:r>
          </a:p>
          <a:p>
            <a:pPr>
              <a:lnSpc>
                <a:spcPts val="8400"/>
              </a:lnSpc>
            </a:pPr>
          </a:p>
        </p:txBody>
      </p:sp>
      <p:sp>
        <p:nvSpPr>
          <p:cNvPr name="TextBox 12" id="12"/>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EFE"/>
                </a:solidFill>
                <a:latin typeface="Kollektif Bold"/>
              </a:rPr>
              <a:t>INTEL</a:t>
            </a:r>
          </a:p>
          <a:p>
            <a:pPr>
              <a:lnSpc>
                <a:spcPts val="1869"/>
              </a:lnSpc>
            </a:pP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1099872" y="12854163"/>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594940" y="1833011"/>
            <a:ext cx="8849561" cy="8329960"/>
            <a:chOff x="0" y="0"/>
            <a:chExt cx="2330749" cy="2193899"/>
          </a:xfrm>
        </p:grpSpPr>
        <p:sp>
          <p:nvSpPr>
            <p:cNvPr name="Freeform 9" id="9"/>
            <p:cNvSpPr/>
            <p:nvPr/>
          </p:nvSpPr>
          <p:spPr>
            <a:xfrm flipH="false" flipV="false" rot="0">
              <a:off x="0" y="0"/>
              <a:ext cx="2330749" cy="2193899"/>
            </a:xfrm>
            <a:custGeom>
              <a:avLst/>
              <a:gdLst/>
              <a:ahLst/>
              <a:cxnLst/>
              <a:rect r="r" b="b" t="t" l="l"/>
              <a:pathLst>
                <a:path h="2193899" w="2330749">
                  <a:moveTo>
                    <a:pt x="0" y="0"/>
                  </a:moveTo>
                  <a:lnTo>
                    <a:pt x="2330749" y="0"/>
                  </a:lnTo>
                  <a:lnTo>
                    <a:pt x="2330749" y="2193899"/>
                  </a:lnTo>
                  <a:lnTo>
                    <a:pt x="0" y="2193899"/>
                  </a:lnTo>
                  <a:close/>
                </a:path>
              </a:pathLst>
            </a:custGeom>
            <a:solidFill>
              <a:srgbClr val="28094B"/>
            </a:solidFill>
          </p:spPr>
        </p:sp>
        <p:sp>
          <p:nvSpPr>
            <p:cNvPr name="TextBox 10" id="10"/>
            <p:cNvSpPr txBox="true"/>
            <p:nvPr/>
          </p:nvSpPr>
          <p:spPr>
            <a:xfrm>
              <a:off x="0" y="-19050"/>
              <a:ext cx="2330749" cy="2212949"/>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9778532" y="2479168"/>
            <a:ext cx="7843481" cy="5975575"/>
          </a:xfrm>
          <a:custGeom>
            <a:avLst/>
            <a:gdLst/>
            <a:ahLst/>
            <a:cxnLst/>
            <a:rect r="r" b="b" t="t" l="l"/>
            <a:pathLst>
              <a:path h="5975575" w="7843481">
                <a:moveTo>
                  <a:pt x="0" y="0"/>
                </a:moveTo>
                <a:lnTo>
                  <a:pt x="7843481" y="0"/>
                </a:lnTo>
                <a:lnTo>
                  <a:pt x="7843481" y="5975575"/>
                </a:lnTo>
                <a:lnTo>
                  <a:pt x="0" y="5975575"/>
                </a:lnTo>
                <a:lnTo>
                  <a:pt x="0" y="0"/>
                </a:lnTo>
                <a:close/>
              </a:path>
            </a:pathLst>
          </a:custGeom>
          <a:blipFill>
            <a:blip r:embed="rId10"/>
            <a:stretch>
              <a:fillRect l="-3421" t="-3180" r="-36384" b="0"/>
            </a:stretch>
          </a:blipFill>
        </p:spPr>
      </p:sp>
      <p:sp>
        <p:nvSpPr>
          <p:cNvPr name="TextBox 12" id="12"/>
          <p:cNvSpPr txBox="true"/>
          <p:nvPr/>
        </p:nvSpPr>
        <p:spPr>
          <a:xfrm rot="0">
            <a:off x="1949594" y="2200394"/>
            <a:ext cx="6140253" cy="954405"/>
          </a:xfrm>
          <a:prstGeom prst="rect">
            <a:avLst/>
          </a:prstGeom>
        </p:spPr>
        <p:txBody>
          <a:bodyPr anchor="t" rtlCol="false" tIns="0" lIns="0" bIns="0" rIns="0">
            <a:spAutoFit/>
          </a:bodyPr>
          <a:lstStyle/>
          <a:p>
            <a:pPr>
              <a:lnSpc>
                <a:spcPts val="7559"/>
              </a:lnSpc>
            </a:pPr>
            <a:r>
              <a:rPr lang="en-US" sz="6000">
                <a:solidFill>
                  <a:srgbClr val="FFDE59"/>
                </a:solidFill>
                <a:latin typeface="Roboto Bold"/>
              </a:rPr>
              <a:t>OneAPI AI Tools</a:t>
            </a:r>
          </a:p>
        </p:txBody>
      </p:sp>
      <p:sp>
        <p:nvSpPr>
          <p:cNvPr name="TextBox 13" id="13"/>
          <p:cNvSpPr txBox="true"/>
          <p:nvPr/>
        </p:nvSpPr>
        <p:spPr>
          <a:xfrm rot="0">
            <a:off x="1059746" y="3369408"/>
            <a:ext cx="7939850" cy="6215253"/>
          </a:xfrm>
          <a:prstGeom prst="rect">
            <a:avLst/>
          </a:prstGeom>
        </p:spPr>
        <p:txBody>
          <a:bodyPr anchor="t" rtlCol="false" tIns="0" lIns="0" bIns="0" rIns="0">
            <a:spAutoFit/>
          </a:bodyPr>
          <a:lstStyle/>
          <a:p>
            <a:pPr>
              <a:lnSpc>
                <a:spcPts val="3816"/>
              </a:lnSpc>
            </a:pPr>
            <a:r>
              <a:rPr lang="en-US" sz="2400">
                <a:solidFill>
                  <a:srgbClr val="D0FF5C"/>
                </a:solidFill>
                <a:latin typeface="Times New Roman"/>
              </a:rPr>
              <a:t>1.</a:t>
            </a:r>
            <a:r>
              <a:rPr lang="en-US" sz="2400">
                <a:solidFill>
                  <a:srgbClr val="FFFFFF"/>
                </a:solidFill>
                <a:latin typeface="Times New Roman"/>
              </a:rPr>
              <a:t> </a:t>
            </a:r>
            <a:r>
              <a:rPr lang="en-US" sz="2400">
                <a:solidFill>
                  <a:srgbClr val="D0FF5C"/>
                </a:solidFill>
                <a:latin typeface="Times New Roman"/>
              </a:rPr>
              <a:t>Unified Programming Model:</a:t>
            </a:r>
            <a:r>
              <a:rPr lang="en-US" sz="2400">
                <a:solidFill>
                  <a:srgbClr val="FFFFFF"/>
                </a:solidFill>
                <a:latin typeface="Times New Roman"/>
              </a:rPr>
              <a:t> oneAPI provides a unified programming model and  developers can use a single codebase to target multiple Intel architectures.</a:t>
            </a:r>
          </a:p>
          <a:p>
            <a:pPr>
              <a:lnSpc>
                <a:spcPts val="3816"/>
              </a:lnSpc>
            </a:pPr>
          </a:p>
          <a:p>
            <a:pPr>
              <a:lnSpc>
                <a:spcPts val="3816"/>
              </a:lnSpc>
            </a:pPr>
            <a:r>
              <a:rPr lang="en-US" sz="2400">
                <a:solidFill>
                  <a:srgbClr val="D0FF5C"/>
                </a:solidFill>
                <a:latin typeface="Times New Roman"/>
              </a:rPr>
              <a:t>2. Performance Optimizations:</a:t>
            </a:r>
            <a:r>
              <a:rPr lang="en-US" sz="2400">
                <a:solidFill>
                  <a:srgbClr val="FFFFFF"/>
                </a:solidFill>
                <a:latin typeface="Times New Roman"/>
              </a:rPr>
              <a:t> A suite of performance optimization tools to identify and address performance bottlenecks. These tools include performance profilers, code analyzers, and optimization recommendations.</a:t>
            </a:r>
          </a:p>
          <a:p>
            <a:pPr>
              <a:lnSpc>
                <a:spcPts val="3816"/>
              </a:lnSpc>
            </a:pPr>
          </a:p>
          <a:p>
            <a:pPr>
              <a:lnSpc>
                <a:spcPts val="3816"/>
              </a:lnSpc>
            </a:pPr>
            <a:r>
              <a:rPr lang="en-US" sz="2400">
                <a:solidFill>
                  <a:srgbClr val="D0FF5C"/>
                </a:solidFill>
                <a:latin typeface="Times New Roman"/>
              </a:rPr>
              <a:t>3. Deployment Flexibility:</a:t>
            </a:r>
            <a:r>
              <a:rPr lang="en-US" sz="2400">
                <a:solidFill>
                  <a:srgbClr val="FFFFFF"/>
                </a:solidFill>
                <a:latin typeface="Times New Roman"/>
              </a:rPr>
              <a:t> oneAPI AI Tools enable developers to deploy their AI applications to a wide range of Intel platforms, including on-premises servers, cloud environments, and edge devices.</a:t>
            </a:r>
          </a:p>
        </p:txBody>
      </p:sp>
      <p:sp>
        <p:nvSpPr>
          <p:cNvPr name="TextBox 14" id="14"/>
          <p:cNvSpPr txBox="true"/>
          <p:nvPr/>
        </p:nvSpPr>
        <p:spPr>
          <a:xfrm rot="0">
            <a:off x="1535766" y="785950"/>
            <a:ext cx="3032398" cy="269240"/>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INTEL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58114" y="1082495"/>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90909" y="14208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12146" y="9129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62092" y="3822325"/>
            <a:ext cx="4187597" cy="2450106"/>
          </a:xfrm>
          <a:custGeom>
            <a:avLst/>
            <a:gdLst/>
            <a:ahLst/>
            <a:cxnLst/>
            <a:rect r="r" b="b" t="t" l="l"/>
            <a:pathLst>
              <a:path h="2450106" w="4187597">
                <a:moveTo>
                  <a:pt x="0" y="0"/>
                </a:moveTo>
                <a:lnTo>
                  <a:pt x="4187596" y="0"/>
                </a:lnTo>
                <a:lnTo>
                  <a:pt x="4187596" y="2450105"/>
                </a:lnTo>
                <a:lnTo>
                  <a:pt x="0" y="2450105"/>
                </a:lnTo>
                <a:lnTo>
                  <a:pt x="0" y="0"/>
                </a:lnTo>
                <a:close/>
              </a:path>
            </a:pathLst>
          </a:custGeom>
          <a:blipFill>
            <a:blip r:embed="rId10"/>
            <a:stretch>
              <a:fillRect l="-660" t="0" r="0" b="0"/>
            </a:stretch>
          </a:blipFill>
        </p:spPr>
      </p:sp>
      <p:sp>
        <p:nvSpPr>
          <p:cNvPr name="TextBox 7" id="7"/>
          <p:cNvSpPr txBox="true"/>
          <p:nvPr/>
        </p:nvSpPr>
        <p:spPr>
          <a:xfrm rot="0">
            <a:off x="667940" y="2085103"/>
            <a:ext cx="7364273" cy="2105025"/>
          </a:xfrm>
          <a:prstGeom prst="rect">
            <a:avLst/>
          </a:prstGeom>
        </p:spPr>
        <p:txBody>
          <a:bodyPr anchor="t" rtlCol="false" tIns="0" lIns="0" bIns="0" rIns="0">
            <a:spAutoFit/>
          </a:bodyPr>
          <a:lstStyle/>
          <a:p>
            <a:pPr>
              <a:lnSpc>
                <a:spcPts val="8400"/>
              </a:lnSpc>
              <a:spcBef>
                <a:spcPct val="0"/>
              </a:spcBef>
            </a:pPr>
            <a:r>
              <a:rPr lang="en-US" sz="6000">
                <a:solidFill>
                  <a:srgbClr val="80EAFF"/>
                </a:solidFill>
                <a:latin typeface="Inter Bold"/>
              </a:rPr>
              <a:t>Siemens Healthineers</a:t>
            </a:r>
          </a:p>
        </p:txBody>
      </p:sp>
      <p:sp>
        <p:nvSpPr>
          <p:cNvPr name="TextBox 8" id="8"/>
          <p:cNvSpPr txBox="true"/>
          <p:nvPr/>
        </p:nvSpPr>
        <p:spPr>
          <a:xfrm rot="0">
            <a:off x="746028" y="4504452"/>
            <a:ext cx="6828323" cy="1028700"/>
          </a:xfrm>
          <a:prstGeom prst="rect">
            <a:avLst/>
          </a:prstGeom>
        </p:spPr>
        <p:txBody>
          <a:bodyPr anchor="t" rtlCol="false" tIns="0" lIns="0" bIns="0" rIns="0">
            <a:spAutoFit/>
          </a:bodyPr>
          <a:lstStyle/>
          <a:p>
            <a:pPr algn="just">
              <a:lnSpc>
                <a:spcPts val="4199"/>
              </a:lnSpc>
              <a:spcBef>
                <a:spcPct val="0"/>
              </a:spcBef>
            </a:pPr>
            <a:r>
              <a:rPr lang="en-US" sz="2999">
                <a:solidFill>
                  <a:srgbClr val="F3BE66"/>
                </a:solidFill>
                <a:latin typeface="Inter Bold"/>
              </a:rPr>
              <a:t>Boosts Medical Image Processing and </a:t>
            </a:r>
            <a:r>
              <a:rPr lang="en-US" sz="2999">
                <a:solidFill>
                  <a:srgbClr val="F3BE66"/>
                </a:solidFill>
                <a:latin typeface="Inter Bold"/>
              </a:rPr>
              <a:t>Sustainability Efforts</a:t>
            </a:r>
          </a:p>
        </p:txBody>
      </p:sp>
      <p:sp>
        <p:nvSpPr>
          <p:cNvPr name="TextBox 9" id="9"/>
          <p:cNvSpPr txBox="true"/>
          <p:nvPr/>
        </p:nvSpPr>
        <p:spPr>
          <a:xfrm rot="0">
            <a:off x="1513042" y="7889634"/>
            <a:ext cx="3216331" cy="1768475"/>
          </a:xfrm>
          <a:prstGeom prst="rect">
            <a:avLst/>
          </a:prstGeom>
        </p:spPr>
        <p:txBody>
          <a:bodyPr anchor="t" rtlCol="false" tIns="0" lIns="0" bIns="0" rIns="0">
            <a:spAutoFit/>
          </a:bodyPr>
          <a:lstStyle/>
          <a:p>
            <a:pPr>
              <a:lnSpc>
                <a:spcPts val="2799"/>
              </a:lnSpc>
            </a:pPr>
            <a:r>
              <a:rPr lang="en-US" sz="1999">
                <a:solidFill>
                  <a:srgbClr val="FFFFFF"/>
                </a:solidFill>
                <a:latin typeface="Poppins"/>
              </a:rPr>
              <a:t>intel AI inference time for auto</a:t>
            </a:r>
          </a:p>
          <a:p>
            <a:pPr>
              <a:lnSpc>
                <a:spcPts val="2799"/>
              </a:lnSpc>
            </a:pPr>
            <a:r>
              <a:rPr lang="en-US" sz="1999">
                <a:solidFill>
                  <a:srgbClr val="FFFFFF"/>
                </a:solidFill>
                <a:latin typeface="Poppins"/>
              </a:rPr>
              <a:t>contouring algorithms</a:t>
            </a:r>
          </a:p>
          <a:p>
            <a:pPr>
              <a:lnSpc>
                <a:spcPts val="2799"/>
              </a:lnSpc>
              <a:spcBef>
                <a:spcPct val="0"/>
              </a:spcBef>
            </a:pPr>
            <a:r>
              <a:rPr lang="en-US" sz="1999">
                <a:solidFill>
                  <a:srgbClr val="FFFFFF"/>
                </a:solidFill>
                <a:latin typeface="Poppins"/>
              </a:rPr>
              <a:t>compared to previous gen.</a:t>
            </a:r>
          </a:p>
        </p:txBody>
      </p:sp>
      <p:sp>
        <p:nvSpPr>
          <p:cNvPr name="TextBox 10" id="10"/>
          <p:cNvSpPr txBox="true"/>
          <p:nvPr/>
        </p:nvSpPr>
        <p:spPr>
          <a:xfrm rot="0">
            <a:off x="1504234" y="7088955"/>
            <a:ext cx="3216331" cy="457836"/>
          </a:xfrm>
          <a:prstGeom prst="rect">
            <a:avLst/>
          </a:prstGeom>
        </p:spPr>
        <p:txBody>
          <a:bodyPr anchor="t" rtlCol="false" tIns="0" lIns="0" bIns="0" rIns="0">
            <a:spAutoFit/>
          </a:bodyPr>
          <a:lstStyle/>
          <a:p>
            <a:pPr>
              <a:lnSpc>
                <a:spcPts val="3639"/>
              </a:lnSpc>
              <a:spcBef>
                <a:spcPct val="0"/>
              </a:spcBef>
            </a:pPr>
            <a:r>
              <a:rPr lang="en-US" sz="2599">
                <a:solidFill>
                  <a:srgbClr val="F3BE66"/>
                </a:solidFill>
                <a:latin typeface="Poppins Bold"/>
              </a:rPr>
              <a:t>35x speedup</a:t>
            </a:r>
          </a:p>
        </p:txBody>
      </p:sp>
      <p:sp>
        <p:nvSpPr>
          <p:cNvPr name="TextBox 11" id="11"/>
          <p:cNvSpPr txBox="true"/>
          <p:nvPr/>
        </p:nvSpPr>
        <p:spPr>
          <a:xfrm rot="0">
            <a:off x="5549949" y="7917631"/>
            <a:ext cx="3216331" cy="1063625"/>
          </a:xfrm>
          <a:prstGeom prst="rect">
            <a:avLst/>
          </a:prstGeom>
        </p:spPr>
        <p:txBody>
          <a:bodyPr anchor="t" rtlCol="false" tIns="0" lIns="0" bIns="0" rIns="0">
            <a:spAutoFit/>
          </a:bodyPr>
          <a:lstStyle/>
          <a:p>
            <a:pPr>
              <a:lnSpc>
                <a:spcPts val="2799"/>
              </a:lnSpc>
            </a:pPr>
            <a:r>
              <a:rPr lang="en-US" sz="1999">
                <a:solidFill>
                  <a:srgbClr val="FFFFFF"/>
                </a:solidFill>
                <a:latin typeface="Poppins"/>
              </a:rPr>
              <a:t>in energy consumption</a:t>
            </a:r>
          </a:p>
          <a:p>
            <a:pPr>
              <a:lnSpc>
                <a:spcPts val="2799"/>
              </a:lnSpc>
              <a:spcBef>
                <a:spcPct val="0"/>
              </a:spcBef>
            </a:pPr>
            <a:r>
              <a:rPr lang="en-US" sz="1999">
                <a:solidFill>
                  <a:srgbClr val="FFFFFF"/>
                </a:solidFill>
                <a:latin typeface="Poppins"/>
              </a:rPr>
              <a:t>compared to previous gen.</a:t>
            </a:r>
          </a:p>
        </p:txBody>
      </p:sp>
      <p:sp>
        <p:nvSpPr>
          <p:cNvPr name="TextBox 12" id="12"/>
          <p:cNvSpPr txBox="true"/>
          <p:nvPr/>
        </p:nvSpPr>
        <p:spPr>
          <a:xfrm rot="0">
            <a:off x="5549949" y="7178490"/>
            <a:ext cx="3216331" cy="424816"/>
          </a:xfrm>
          <a:prstGeom prst="rect">
            <a:avLst/>
          </a:prstGeom>
        </p:spPr>
        <p:txBody>
          <a:bodyPr anchor="t" rtlCol="false" tIns="0" lIns="0" bIns="0" rIns="0">
            <a:spAutoFit/>
          </a:bodyPr>
          <a:lstStyle/>
          <a:p>
            <a:pPr>
              <a:lnSpc>
                <a:spcPts val="3359"/>
              </a:lnSpc>
              <a:spcBef>
                <a:spcPct val="0"/>
              </a:spcBef>
            </a:pPr>
            <a:r>
              <a:rPr lang="en-US" sz="2399">
                <a:solidFill>
                  <a:srgbClr val="F3BE66"/>
                </a:solidFill>
                <a:latin typeface="Poppins Bold"/>
              </a:rPr>
              <a:t>20% reduction</a:t>
            </a:r>
          </a:p>
        </p:txBody>
      </p:sp>
      <p:sp>
        <p:nvSpPr>
          <p:cNvPr name="TextBox 13" id="13"/>
          <p:cNvSpPr txBox="true"/>
          <p:nvPr/>
        </p:nvSpPr>
        <p:spPr>
          <a:xfrm rot="0">
            <a:off x="9422163" y="7889634"/>
            <a:ext cx="3216331" cy="711200"/>
          </a:xfrm>
          <a:prstGeom prst="rect">
            <a:avLst/>
          </a:prstGeom>
        </p:spPr>
        <p:txBody>
          <a:bodyPr anchor="t" rtlCol="false" tIns="0" lIns="0" bIns="0" rIns="0">
            <a:spAutoFit/>
          </a:bodyPr>
          <a:lstStyle/>
          <a:p>
            <a:pPr>
              <a:lnSpc>
                <a:spcPts val="2799"/>
              </a:lnSpc>
            </a:pPr>
            <a:r>
              <a:rPr lang="en-US" sz="1999">
                <a:solidFill>
                  <a:srgbClr val="FFFFFF"/>
                </a:solidFill>
                <a:latin typeface="Poppins"/>
              </a:rPr>
              <a:t>Hospitals &amp;</a:t>
            </a:r>
          </a:p>
          <a:p>
            <a:pPr>
              <a:lnSpc>
                <a:spcPts val="2799"/>
              </a:lnSpc>
              <a:spcBef>
                <a:spcPct val="0"/>
              </a:spcBef>
            </a:pPr>
            <a:r>
              <a:rPr lang="en-US" sz="1999">
                <a:solidFill>
                  <a:srgbClr val="FFFFFF"/>
                </a:solidFill>
                <a:latin typeface="Poppins"/>
              </a:rPr>
              <a:t>Healthcare </a:t>
            </a:r>
          </a:p>
        </p:txBody>
      </p:sp>
      <p:sp>
        <p:nvSpPr>
          <p:cNvPr name="TextBox 14" id="14"/>
          <p:cNvSpPr txBox="true"/>
          <p:nvPr/>
        </p:nvSpPr>
        <p:spPr>
          <a:xfrm rot="0">
            <a:off x="9422163" y="7284535"/>
            <a:ext cx="3216331" cy="424816"/>
          </a:xfrm>
          <a:prstGeom prst="rect">
            <a:avLst/>
          </a:prstGeom>
        </p:spPr>
        <p:txBody>
          <a:bodyPr anchor="t" rtlCol="false" tIns="0" lIns="0" bIns="0" rIns="0">
            <a:spAutoFit/>
          </a:bodyPr>
          <a:lstStyle/>
          <a:p>
            <a:pPr>
              <a:lnSpc>
                <a:spcPts val="3359"/>
              </a:lnSpc>
              <a:spcBef>
                <a:spcPct val="0"/>
              </a:spcBef>
            </a:pPr>
            <a:r>
              <a:rPr lang="en-US" sz="2399">
                <a:solidFill>
                  <a:srgbClr val="F3BE66"/>
                </a:solidFill>
                <a:latin typeface="Poppins Bold"/>
              </a:rPr>
              <a:t>Industry</a:t>
            </a:r>
          </a:p>
        </p:txBody>
      </p:sp>
      <p:sp>
        <p:nvSpPr>
          <p:cNvPr name="TextBox 15" id="15"/>
          <p:cNvSpPr txBox="true"/>
          <p:nvPr/>
        </p:nvSpPr>
        <p:spPr>
          <a:xfrm rot="0">
            <a:off x="12249688" y="7889634"/>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a:rPr>
              <a:t>10,001+</a:t>
            </a:r>
          </a:p>
        </p:txBody>
      </p:sp>
      <p:sp>
        <p:nvSpPr>
          <p:cNvPr name="TextBox 16" id="16"/>
          <p:cNvSpPr txBox="true"/>
          <p:nvPr/>
        </p:nvSpPr>
        <p:spPr>
          <a:xfrm rot="0">
            <a:off x="12249688" y="7178490"/>
            <a:ext cx="3216331" cy="424816"/>
          </a:xfrm>
          <a:prstGeom prst="rect">
            <a:avLst/>
          </a:prstGeom>
        </p:spPr>
        <p:txBody>
          <a:bodyPr anchor="t" rtlCol="false" tIns="0" lIns="0" bIns="0" rIns="0">
            <a:spAutoFit/>
          </a:bodyPr>
          <a:lstStyle/>
          <a:p>
            <a:pPr>
              <a:lnSpc>
                <a:spcPts val="3359"/>
              </a:lnSpc>
              <a:spcBef>
                <a:spcPct val="0"/>
              </a:spcBef>
            </a:pPr>
            <a:r>
              <a:rPr lang="en-US" sz="2399">
                <a:solidFill>
                  <a:srgbClr val="F3BE66"/>
                </a:solidFill>
                <a:latin typeface="Poppins Bold"/>
              </a:rPr>
              <a:t>Organization Size</a:t>
            </a:r>
          </a:p>
        </p:txBody>
      </p:sp>
      <p:sp>
        <p:nvSpPr>
          <p:cNvPr name="TextBox 17" id="17"/>
          <p:cNvSpPr txBox="true"/>
          <p:nvPr/>
        </p:nvSpPr>
        <p:spPr>
          <a:xfrm rot="0">
            <a:off x="1688166" y="938350"/>
            <a:ext cx="3032398" cy="269240"/>
          </a:xfrm>
          <a:prstGeom prst="rect">
            <a:avLst/>
          </a:prstGeom>
        </p:spPr>
        <p:txBody>
          <a:bodyPr anchor="t" rtlCol="false" tIns="0" lIns="0" bIns="0" rIns="0">
            <a:spAutoFit/>
          </a:bodyPr>
          <a:lstStyle/>
          <a:p>
            <a:pPr>
              <a:lnSpc>
                <a:spcPts val="1869"/>
              </a:lnSpc>
            </a:pPr>
            <a:r>
              <a:rPr lang="en-US" sz="1699" spc="67">
                <a:solidFill>
                  <a:srgbClr val="FFFEFE"/>
                </a:solidFill>
                <a:latin typeface="Kollektif Bold"/>
              </a:rPr>
              <a:t>INTEL</a:t>
            </a:r>
          </a:p>
        </p:txBody>
      </p:sp>
      <p:sp>
        <p:nvSpPr>
          <p:cNvPr name="TextBox 18" id="18"/>
          <p:cNvSpPr txBox="true"/>
          <p:nvPr/>
        </p:nvSpPr>
        <p:spPr>
          <a:xfrm rot="0">
            <a:off x="8032213" y="1156743"/>
            <a:ext cx="9227087" cy="2510750"/>
          </a:xfrm>
          <a:prstGeom prst="rect">
            <a:avLst/>
          </a:prstGeom>
        </p:spPr>
        <p:txBody>
          <a:bodyPr anchor="t" rtlCol="false" tIns="0" lIns="0" bIns="0" rIns="0">
            <a:spAutoFit/>
          </a:bodyPr>
          <a:lstStyle/>
          <a:p>
            <a:pPr algn="just">
              <a:lnSpc>
                <a:spcPts val="3362"/>
              </a:lnSpc>
            </a:pPr>
            <a:r>
              <a:rPr lang="en-US" sz="2401">
                <a:solidFill>
                  <a:srgbClr val="FFFFFF"/>
                </a:solidFill>
                <a:latin typeface="Roboto Bold"/>
              </a:rPr>
              <a:t>Using 4th Gen Intel® Xeon Scalable processor with Intel® Advanced Matrix Extensions, and the Intel® Distribution of the OpenVINO™ Toolkit, allows Siemens Healthineers to speed up</a:t>
            </a:r>
          </a:p>
          <a:p>
            <a:pPr algn="just">
              <a:lnSpc>
                <a:spcPts val="3362"/>
              </a:lnSpc>
            </a:pPr>
            <a:r>
              <a:rPr lang="en-US" sz="2401">
                <a:solidFill>
                  <a:srgbClr val="FFFFFF"/>
                </a:solidFill>
                <a:latin typeface="Roboto Bold"/>
              </a:rPr>
              <a:t>the execution of AI models, lower system cost and complexity, and reduce energy consumption.</a:t>
            </a:r>
          </a:p>
          <a:p>
            <a:pPr algn="just">
              <a:lnSpc>
                <a:spcPts val="3362"/>
              </a:lnSpc>
              <a:spcBef>
                <a:spcPct val="0"/>
              </a:spcBef>
            </a:pPr>
          </a:p>
        </p:txBody>
      </p:sp>
    </p:spTree>
  </p:cSld>
  <p:clrMapOvr>
    <a:masterClrMapping/>
  </p:clrMapOvr>
  <p:transition spd="slow">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166" y="5814960"/>
            <a:ext cx="6103991" cy="3767378"/>
            <a:chOff x="0" y="0"/>
            <a:chExt cx="10288413" cy="6350000"/>
          </a:xfrm>
        </p:grpSpPr>
        <p:sp>
          <p:nvSpPr>
            <p:cNvPr name="Freeform 4" id="4"/>
            <p:cNvSpPr/>
            <p:nvPr/>
          </p:nvSpPr>
          <p:spPr>
            <a:xfrm flipH="false" flipV="false" rot="0">
              <a:off x="0" y="0"/>
              <a:ext cx="10288414" cy="6351270"/>
            </a:xfrm>
            <a:custGeom>
              <a:avLst/>
              <a:gdLst/>
              <a:ahLst/>
              <a:cxnLst/>
              <a:rect r="r" b="b" t="t" l="l"/>
              <a:pathLst>
                <a:path h="6351270" w="10288414">
                  <a:moveTo>
                    <a:pt x="0" y="5955030"/>
                  </a:moveTo>
                  <a:lnTo>
                    <a:pt x="0" y="394970"/>
                  </a:lnTo>
                  <a:cubicBezTo>
                    <a:pt x="0" y="176530"/>
                    <a:pt x="286018" y="0"/>
                    <a:pt x="639939" y="0"/>
                  </a:cubicBezTo>
                  <a:lnTo>
                    <a:pt x="9650532" y="0"/>
                  </a:lnTo>
                  <a:cubicBezTo>
                    <a:pt x="10002396" y="0"/>
                    <a:pt x="10288414" y="176530"/>
                    <a:pt x="10288414" y="394970"/>
                  </a:cubicBezTo>
                  <a:lnTo>
                    <a:pt x="10288414" y="5956300"/>
                  </a:lnTo>
                  <a:cubicBezTo>
                    <a:pt x="10288414" y="6174740"/>
                    <a:pt x="10002396" y="6351270"/>
                    <a:pt x="9648474" y="6351270"/>
                  </a:cubicBezTo>
                  <a:lnTo>
                    <a:pt x="639939" y="6351270"/>
                  </a:lnTo>
                  <a:cubicBezTo>
                    <a:pt x="286018" y="6350000"/>
                    <a:pt x="0" y="6173470"/>
                    <a:pt x="0" y="5955030"/>
                  </a:cubicBezTo>
                  <a:close/>
                </a:path>
              </a:pathLst>
            </a:custGeom>
            <a:blipFill>
              <a:blip r:embed="rId4"/>
              <a:stretch>
                <a:fillRect l="-14752" t="-5104" r="-21807" b="-17996"/>
              </a:stretch>
            </a:blipFill>
          </p:spPr>
        </p:sp>
      </p:grpSp>
      <p:sp>
        <p:nvSpPr>
          <p:cNvPr name="Freeform 5" id="5"/>
          <p:cNvSpPr/>
          <p:nvPr/>
        </p:nvSpPr>
        <p:spPr>
          <a:xfrm flipH="false" flipV="false" rot="0">
            <a:off x="7158114" y="1574884"/>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690909" y="14208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12146" y="9129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688166" y="2542833"/>
            <a:ext cx="5687762" cy="1038225"/>
          </a:xfrm>
          <a:prstGeom prst="rect">
            <a:avLst/>
          </a:prstGeom>
        </p:spPr>
        <p:txBody>
          <a:bodyPr anchor="t" rtlCol="false" tIns="0" lIns="0" bIns="0" rIns="0">
            <a:spAutoFit/>
          </a:bodyPr>
          <a:lstStyle/>
          <a:p>
            <a:pPr>
              <a:lnSpc>
                <a:spcPts val="8400"/>
              </a:lnSpc>
              <a:spcBef>
                <a:spcPct val="0"/>
              </a:spcBef>
            </a:pPr>
            <a:r>
              <a:rPr lang="en-US" sz="6000">
                <a:solidFill>
                  <a:srgbClr val="80EAFF"/>
                </a:solidFill>
                <a:latin typeface="Inter Bold"/>
              </a:rPr>
              <a:t>BMW Group</a:t>
            </a:r>
          </a:p>
        </p:txBody>
      </p:sp>
      <p:sp>
        <p:nvSpPr>
          <p:cNvPr name="TextBox 9" id="9"/>
          <p:cNvSpPr txBox="true"/>
          <p:nvPr/>
        </p:nvSpPr>
        <p:spPr>
          <a:xfrm rot="0">
            <a:off x="1787373" y="3981638"/>
            <a:ext cx="6828323" cy="1028700"/>
          </a:xfrm>
          <a:prstGeom prst="rect">
            <a:avLst/>
          </a:prstGeom>
        </p:spPr>
        <p:txBody>
          <a:bodyPr anchor="t" rtlCol="false" tIns="0" lIns="0" bIns="0" rIns="0">
            <a:spAutoFit/>
          </a:bodyPr>
          <a:lstStyle/>
          <a:p>
            <a:pPr>
              <a:lnSpc>
                <a:spcPts val="4199"/>
              </a:lnSpc>
              <a:spcBef>
                <a:spcPct val="0"/>
              </a:spcBef>
            </a:pPr>
            <a:r>
              <a:rPr lang="en-US" sz="2999">
                <a:solidFill>
                  <a:srgbClr val="F3BE66"/>
                </a:solidFill>
                <a:latin typeface="Inter"/>
              </a:rPr>
              <a:t>AI-based anonymization for every employee.</a:t>
            </a:r>
          </a:p>
        </p:txBody>
      </p:sp>
      <p:sp>
        <p:nvSpPr>
          <p:cNvPr name="TextBox 10" id="10"/>
          <p:cNvSpPr txBox="true"/>
          <p:nvPr/>
        </p:nvSpPr>
        <p:spPr>
          <a:xfrm rot="0">
            <a:off x="9422163" y="8172450"/>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a:rPr>
              <a:t>Automotive</a:t>
            </a:r>
          </a:p>
        </p:txBody>
      </p:sp>
      <p:sp>
        <p:nvSpPr>
          <p:cNvPr name="TextBox 11" id="11"/>
          <p:cNvSpPr txBox="true"/>
          <p:nvPr/>
        </p:nvSpPr>
        <p:spPr>
          <a:xfrm rot="0">
            <a:off x="9422163" y="7481162"/>
            <a:ext cx="3216331" cy="424816"/>
          </a:xfrm>
          <a:prstGeom prst="rect">
            <a:avLst/>
          </a:prstGeom>
        </p:spPr>
        <p:txBody>
          <a:bodyPr anchor="t" rtlCol="false" tIns="0" lIns="0" bIns="0" rIns="0">
            <a:spAutoFit/>
          </a:bodyPr>
          <a:lstStyle/>
          <a:p>
            <a:pPr>
              <a:lnSpc>
                <a:spcPts val="3359"/>
              </a:lnSpc>
              <a:spcBef>
                <a:spcPct val="0"/>
              </a:spcBef>
            </a:pPr>
            <a:r>
              <a:rPr lang="en-US" sz="2399">
                <a:solidFill>
                  <a:srgbClr val="F3BE66"/>
                </a:solidFill>
                <a:latin typeface="Poppins Bold"/>
              </a:rPr>
              <a:t>Industry</a:t>
            </a:r>
          </a:p>
        </p:txBody>
      </p:sp>
      <p:sp>
        <p:nvSpPr>
          <p:cNvPr name="TextBox 12" id="12"/>
          <p:cNvSpPr txBox="true"/>
          <p:nvPr/>
        </p:nvSpPr>
        <p:spPr>
          <a:xfrm rot="0">
            <a:off x="12988844" y="8172450"/>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a:rPr>
              <a:t>10,001+</a:t>
            </a:r>
          </a:p>
        </p:txBody>
      </p:sp>
      <p:sp>
        <p:nvSpPr>
          <p:cNvPr name="TextBox 13" id="13"/>
          <p:cNvSpPr txBox="true"/>
          <p:nvPr/>
        </p:nvSpPr>
        <p:spPr>
          <a:xfrm rot="0">
            <a:off x="12988844" y="7481162"/>
            <a:ext cx="3216331" cy="424816"/>
          </a:xfrm>
          <a:prstGeom prst="rect">
            <a:avLst/>
          </a:prstGeom>
        </p:spPr>
        <p:txBody>
          <a:bodyPr anchor="t" rtlCol="false" tIns="0" lIns="0" bIns="0" rIns="0">
            <a:spAutoFit/>
          </a:bodyPr>
          <a:lstStyle/>
          <a:p>
            <a:pPr>
              <a:lnSpc>
                <a:spcPts val="3359"/>
              </a:lnSpc>
              <a:spcBef>
                <a:spcPct val="0"/>
              </a:spcBef>
            </a:pPr>
            <a:r>
              <a:rPr lang="en-US" sz="2399">
                <a:solidFill>
                  <a:srgbClr val="F3BE66"/>
                </a:solidFill>
                <a:latin typeface="Poppins Bold"/>
              </a:rPr>
              <a:t>Organization Size</a:t>
            </a:r>
          </a:p>
        </p:txBody>
      </p:sp>
      <p:sp>
        <p:nvSpPr>
          <p:cNvPr name="TextBox 14" id="14"/>
          <p:cNvSpPr txBox="true"/>
          <p:nvPr/>
        </p:nvSpPr>
        <p:spPr>
          <a:xfrm rot="0">
            <a:off x="1688166" y="938350"/>
            <a:ext cx="3032398" cy="269240"/>
          </a:xfrm>
          <a:prstGeom prst="rect">
            <a:avLst/>
          </a:prstGeom>
        </p:spPr>
        <p:txBody>
          <a:bodyPr anchor="t" rtlCol="false" tIns="0" lIns="0" bIns="0" rIns="0">
            <a:spAutoFit/>
          </a:bodyPr>
          <a:lstStyle/>
          <a:p>
            <a:pPr>
              <a:lnSpc>
                <a:spcPts val="1869"/>
              </a:lnSpc>
            </a:pPr>
            <a:r>
              <a:rPr lang="en-US" sz="1699" spc="67">
                <a:solidFill>
                  <a:srgbClr val="FFFEFE"/>
                </a:solidFill>
                <a:latin typeface="Kollektif Bold"/>
              </a:rPr>
              <a:t>INTEL</a:t>
            </a:r>
          </a:p>
        </p:txBody>
      </p:sp>
      <p:sp>
        <p:nvSpPr>
          <p:cNvPr name="TextBox 15" id="15"/>
          <p:cNvSpPr txBox="true"/>
          <p:nvPr/>
        </p:nvSpPr>
        <p:spPr>
          <a:xfrm rot="0">
            <a:off x="8346538" y="1627412"/>
            <a:ext cx="9284611" cy="5020271"/>
          </a:xfrm>
          <a:prstGeom prst="rect">
            <a:avLst/>
          </a:prstGeom>
        </p:spPr>
        <p:txBody>
          <a:bodyPr anchor="t" rtlCol="false" tIns="0" lIns="0" bIns="0" rIns="0">
            <a:spAutoFit/>
          </a:bodyPr>
          <a:lstStyle/>
          <a:p>
            <a:pPr>
              <a:lnSpc>
                <a:spcPts val="3642"/>
              </a:lnSpc>
            </a:pPr>
            <a:r>
              <a:rPr lang="en-US" sz="2601">
                <a:solidFill>
                  <a:srgbClr val="FFFFFF"/>
                </a:solidFill>
                <a:latin typeface="Roboto Bold"/>
              </a:rPr>
              <a:t>To enable data scientists and  employees to use AI</a:t>
            </a:r>
          </a:p>
          <a:p>
            <a:pPr>
              <a:lnSpc>
                <a:spcPts val="3642"/>
              </a:lnSpc>
            </a:pPr>
            <a:r>
              <a:rPr lang="en-US" sz="2601">
                <a:solidFill>
                  <a:srgbClr val="FFFFFF"/>
                </a:solidFill>
                <a:latin typeface="Roboto Bold"/>
              </a:rPr>
              <a:t>workloads for quality control on a classic desktop PC, the BMW Group uses an application developed</a:t>
            </a:r>
          </a:p>
          <a:p>
            <a:pPr>
              <a:lnSpc>
                <a:spcPts val="3642"/>
              </a:lnSpc>
            </a:pPr>
            <a:r>
              <a:rPr lang="en-US" sz="2601">
                <a:solidFill>
                  <a:srgbClr val="FFFFFF"/>
                </a:solidFill>
                <a:latin typeface="Roboto Bold"/>
              </a:rPr>
              <a:t>by Robotron with the Intel® Distribution of OpenVINO™ Toolkit.</a:t>
            </a:r>
          </a:p>
          <a:p>
            <a:pPr>
              <a:lnSpc>
                <a:spcPts val="3642"/>
              </a:lnSpc>
            </a:pPr>
          </a:p>
          <a:p>
            <a:pPr>
              <a:lnSpc>
                <a:spcPts val="3642"/>
              </a:lnSpc>
            </a:pPr>
            <a:r>
              <a:rPr lang="en-US" sz="2601">
                <a:solidFill>
                  <a:srgbClr val="FFFFFF"/>
                </a:solidFill>
                <a:latin typeface="Roboto Bold"/>
              </a:rPr>
              <a:t> Intel‘s toolkit accelerates and</a:t>
            </a:r>
          </a:p>
          <a:p>
            <a:pPr>
              <a:lnSpc>
                <a:spcPts val="3642"/>
              </a:lnSpc>
            </a:pPr>
            <a:r>
              <a:rPr lang="en-US" sz="2601">
                <a:solidFill>
                  <a:srgbClr val="FFFFFF"/>
                </a:solidFill>
                <a:latin typeface="Roboto Bold"/>
              </a:rPr>
              <a:t>improves machine vision with deep learning, bringing the BMW Group closer to its goal of an ”AI on</a:t>
            </a:r>
          </a:p>
          <a:p>
            <a:pPr>
              <a:lnSpc>
                <a:spcPts val="3642"/>
              </a:lnSpc>
            </a:pPr>
            <a:r>
              <a:rPr lang="en-US" sz="2601">
                <a:solidFill>
                  <a:srgbClr val="FFFFFF"/>
                </a:solidFill>
                <a:latin typeface="Roboto Bold"/>
              </a:rPr>
              <a:t>Every Employee PC”.</a:t>
            </a:r>
          </a:p>
          <a:p>
            <a:pPr>
              <a:lnSpc>
                <a:spcPts val="3642"/>
              </a:lnSpc>
              <a:spcBef>
                <a:spcPct val="0"/>
              </a:spcBef>
            </a:pPr>
          </a:p>
        </p:txBody>
      </p:sp>
    </p:spTree>
  </p:cSld>
  <p:clrMapOvr>
    <a:masterClrMapping/>
  </p:clrMapOvr>
  <p:transition spd="med">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25448" y="1065398"/>
            <a:ext cx="6605721" cy="4656932"/>
          </a:xfrm>
          <a:custGeom>
            <a:avLst/>
            <a:gdLst/>
            <a:ahLst/>
            <a:cxnLst/>
            <a:rect r="r" b="b" t="t" l="l"/>
            <a:pathLst>
              <a:path h="4656932" w="6605721">
                <a:moveTo>
                  <a:pt x="0" y="0"/>
                </a:moveTo>
                <a:lnTo>
                  <a:pt x="6605721" y="0"/>
                </a:lnTo>
                <a:lnTo>
                  <a:pt x="6605721" y="4656932"/>
                </a:lnTo>
                <a:lnTo>
                  <a:pt x="0" y="4656932"/>
                </a:lnTo>
                <a:lnTo>
                  <a:pt x="0" y="0"/>
                </a:lnTo>
                <a:close/>
              </a:path>
            </a:pathLst>
          </a:custGeom>
          <a:blipFill>
            <a:blip r:embed="rId4"/>
            <a:stretch>
              <a:fillRect l="0" t="0" r="0" b="0"/>
            </a:stretch>
          </a:blipFill>
        </p:spPr>
      </p:sp>
      <p:sp>
        <p:nvSpPr>
          <p:cNvPr name="Freeform 4" id="4"/>
          <p:cNvSpPr/>
          <p:nvPr/>
        </p:nvSpPr>
        <p:spPr>
          <a:xfrm flipH="false" flipV="false" rot="0">
            <a:off x="1364546" y="10653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386109" y="17256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52479" y="4413344"/>
            <a:ext cx="10901519" cy="5575112"/>
          </a:xfrm>
          <a:custGeom>
            <a:avLst/>
            <a:gdLst/>
            <a:ahLst/>
            <a:cxnLst/>
            <a:rect r="r" b="b" t="t" l="l"/>
            <a:pathLst>
              <a:path h="5575112" w="10901519">
                <a:moveTo>
                  <a:pt x="0" y="0"/>
                </a:moveTo>
                <a:lnTo>
                  <a:pt x="10901519" y="0"/>
                </a:lnTo>
                <a:lnTo>
                  <a:pt x="10901519" y="5575112"/>
                </a:lnTo>
                <a:lnTo>
                  <a:pt x="0" y="5575112"/>
                </a:lnTo>
                <a:lnTo>
                  <a:pt x="0" y="0"/>
                </a:lnTo>
                <a:close/>
              </a:path>
            </a:pathLst>
          </a:custGeom>
          <a:blipFill>
            <a:blip r:embed="rId9"/>
            <a:stretch>
              <a:fillRect l="0" t="0" r="0" b="0"/>
            </a:stretch>
          </a:blipFill>
        </p:spPr>
      </p:sp>
      <p:sp>
        <p:nvSpPr>
          <p:cNvPr name="TextBox 7" id="7"/>
          <p:cNvSpPr txBox="true"/>
          <p:nvPr/>
        </p:nvSpPr>
        <p:spPr>
          <a:xfrm rot="0">
            <a:off x="413128" y="1903807"/>
            <a:ext cx="10840871" cy="1953260"/>
          </a:xfrm>
          <a:prstGeom prst="rect">
            <a:avLst/>
          </a:prstGeom>
        </p:spPr>
        <p:txBody>
          <a:bodyPr anchor="t" rtlCol="false" tIns="0" lIns="0" bIns="0" rIns="0">
            <a:spAutoFit/>
          </a:bodyPr>
          <a:lstStyle/>
          <a:p>
            <a:pPr>
              <a:lnSpc>
                <a:spcPts val="7840"/>
              </a:lnSpc>
              <a:spcBef>
                <a:spcPct val="0"/>
              </a:spcBef>
            </a:pPr>
            <a:r>
              <a:rPr lang="en-US" sz="5600">
                <a:solidFill>
                  <a:srgbClr val="FFDE59"/>
                </a:solidFill>
                <a:latin typeface="Inter Bold"/>
              </a:rPr>
              <a:t>Comparsion of Intel with other compaines:</a:t>
            </a:r>
          </a:p>
        </p:txBody>
      </p:sp>
      <p:sp>
        <p:nvSpPr>
          <p:cNvPr name="TextBox 8" id="8"/>
          <p:cNvSpPr txBox="true"/>
          <p:nvPr/>
        </p:nvSpPr>
        <p:spPr>
          <a:xfrm rot="0">
            <a:off x="1840566" y="1090750"/>
            <a:ext cx="3032398" cy="269240"/>
          </a:xfrm>
          <a:prstGeom prst="rect">
            <a:avLst/>
          </a:prstGeom>
        </p:spPr>
        <p:txBody>
          <a:bodyPr anchor="t" rtlCol="false" tIns="0" lIns="0" bIns="0" rIns="0">
            <a:spAutoFit/>
          </a:bodyPr>
          <a:lstStyle/>
          <a:p>
            <a:pPr>
              <a:lnSpc>
                <a:spcPts val="1869"/>
              </a:lnSpc>
            </a:pPr>
            <a:r>
              <a:rPr lang="en-US" sz="1699" spc="67">
                <a:solidFill>
                  <a:srgbClr val="FFFEFE"/>
                </a:solidFill>
                <a:latin typeface="Kollektif Bold"/>
              </a:rPr>
              <a:t>INTEL</a:t>
            </a:r>
          </a:p>
        </p:txBody>
      </p:sp>
    </p:spTree>
  </p:cSld>
  <p:clrMapOvr>
    <a:masterClrMapping/>
  </p:clrMapOvr>
  <p:transition spd="fast">
    <p:wipe dir="r"/>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13871618" y="10015020"/>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42363" y="600426"/>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072765" y="3612912"/>
            <a:ext cx="6206602" cy="5849722"/>
          </a:xfrm>
          <a:custGeom>
            <a:avLst/>
            <a:gdLst/>
            <a:ahLst/>
            <a:cxnLst/>
            <a:rect r="r" b="b" t="t" l="l"/>
            <a:pathLst>
              <a:path h="5849722" w="6206602">
                <a:moveTo>
                  <a:pt x="6206601" y="0"/>
                </a:moveTo>
                <a:lnTo>
                  <a:pt x="0" y="0"/>
                </a:lnTo>
                <a:lnTo>
                  <a:pt x="0" y="5849722"/>
                </a:lnTo>
                <a:lnTo>
                  <a:pt x="6206601" y="5849722"/>
                </a:lnTo>
                <a:lnTo>
                  <a:pt x="6206601" y="0"/>
                </a:lnTo>
                <a:close/>
              </a:path>
            </a:pathLst>
          </a:custGeom>
          <a:blipFill>
            <a:blip r:embed="rId8"/>
            <a:stretch>
              <a:fillRect l="0" t="0" r="0" b="0"/>
            </a:stretch>
          </a:blipFill>
        </p:spPr>
      </p:sp>
      <p:grpSp>
        <p:nvGrpSpPr>
          <p:cNvPr name="Group 9" id="9"/>
          <p:cNvGrpSpPr/>
          <p:nvPr/>
        </p:nvGrpSpPr>
        <p:grpSpPr>
          <a:xfrm rot="0">
            <a:off x="5133836" y="5743966"/>
            <a:ext cx="3467480" cy="2838059"/>
            <a:chOff x="0" y="0"/>
            <a:chExt cx="993062" cy="812800"/>
          </a:xfrm>
        </p:grpSpPr>
        <p:sp>
          <p:nvSpPr>
            <p:cNvPr name="Freeform 10" id="10"/>
            <p:cNvSpPr/>
            <p:nvPr/>
          </p:nvSpPr>
          <p:spPr>
            <a:xfrm flipH="false" flipV="false" rot="0">
              <a:off x="0" y="0"/>
              <a:ext cx="993062" cy="812800"/>
            </a:xfrm>
            <a:custGeom>
              <a:avLst/>
              <a:gdLst/>
              <a:ahLst/>
              <a:cxnLst/>
              <a:rect r="r" b="b" t="t" l="l"/>
              <a:pathLst>
                <a:path h="812800" w="993062">
                  <a:moveTo>
                    <a:pt x="113869" y="0"/>
                  </a:moveTo>
                  <a:lnTo>
                    <a:pt x="879193" y="0"/>
                  </a:lnTo>
                  <a:cubicBezTo>
                    <a:pt x="909393" y="0"/>
                    <a:pt x="938356" y="11997"/>
                    <a:pt x="959710" y="33351"/>
                  </a:cubicBezTo>
                  <a:cubicBezTo>
                    <a:pt x="981065" y="54706"/>
                    <a:pt x="993062" y="83669"/>
                    <a:pt x="993062" y="113869"/>
                  </a:cubicBezTo>
                  <a:lnTo>
                    <a:pt x="993062" y="698931"/>
                  </a:lnTo>
                  <a:cubicBezTo>
                    <a:pt x="993062" y="729131"/>
                    <a:pt x="981065" y="758094"/>
                    <a:pt x="959710" y="779449"/>
                  </a:cubicBezTo>
                  <a:cubicBezTo>
                    <a:pt x="938356" y="800803"/>
                    <a:pt x="909393" y="812800"/>
                    <a:pt x="879193" y="812800"/>
                  </a:cubicBezTo>
                  <a:lnTo>
                    <a:pt x="113869" y="812800"/>
                  </a:lnTo>
                  <a:cubicBezTo>
                    <a:pt x="83669" y="812800"/>
                    <a:pt x="54706" y="800803"/>
                    <a:pt x="33351" y="779449"/>
                  </a:cubicBezTo>
                  <a:cubicBezTo>
                    <a:pt x="11997" y="758094"/>
                    <a:pt x="0" y="729131"/>
                    <a:pt x="0" y="698931"/>
                  </a:cubicBezTo>
                  <a:lnTo>
                    <a:pt x="0" y="113869"/>
                  </a:lnTo>
                  <a:cubicBezTo>
                    <a:pt x="0" y="83669"/>
                    <a:pt x="11997" y="54706"/>
                    <a:pt x="33351" y="33351"/>
                  </a:cubicBezTo>
                  <a:cubicBezTo>
                    <a:pt x="54706" y="11997"/>
                    <a:pt x="83669" y="0"/>
                    <a:pt x="113869" y="0"/>
                  </a:cubicBezTo>
                  <a:close/>
                </a:path>
              </a:pathLst>
            </a:custGeom>
            <a:solidFill>
              <a:srgbClr val="C0A9E2"/>
            </a:solidFill>
          </p:spPr>
        </p:sp>
        <p:sp>
          <p:nvSpPr>
            <p:cNvPr name="TextBox 11" id="11"/>
            <p:cNvSpPr txBox="true"/>
            <p:nvPr/>
          </p:nvSpPr>
          <p:spPr>
            <a:xfrm>
              <a:off x="0" y="-57150"/>
              <a:ext cx="993062" cy="869950"/>
            </a:xfrm>
            <a:prstGeom prst="rect">
              <a:avLst/>
            </a:prstGeom>
          </p:spPr>
          <p:txBody>
            <a:bodyPr anchor="ctr" rtlCol="false" tIns="44092" lIns="44092" bIns="44092" rIns="44092"/>
            <a:lstStyle/>
            <a:p>
              <a:pPr algn="ctr">
                <a:lnSpc>
                  <a:spcPts val="3500"/>
                </a:lnSpc>
              </a:pPr>
            </a:p>
          </p:txBody>
        </p:sp>
      </p:grpSp>
      <p:grpSp>
        <p:nvGrpSpPr>
          <p:cNvPr name="Group 12" id="12"/>
          <p:cNvGrpSpPr/>
          <p:nvPr/>
        </p:nvGrpSpPr>
        <p:grpSpPr>
          <a:xfrm rot="0">
            <a:off x="8864928" y="2693567"/>
            <a:ext cx="3117131" cy="2838059"/>
            <a:chOff x="0" y="0"/>
            <a:chExt cx="892724" cy="812800"/>
          </a:xfrm>
        </p:grpSpPr>
        <p:sp>
          <p:nvSpPr>
            <p:cNvPr name="Freeform 13" id="13"/>
            <p:cNvSpPr/>
            <p:nvPr/>
          </p:nvSpPr>
          <p:spPr>
            <a:xfrm flipH="false" flipV="false" rot="0">
              <a:off x="0" y="0"/>
              <a:ext cx="892724" cy="812800"/>
            </a:xfrm>
            <a:custGeom>
              <a:avLst/>
              <a:gdLst/>
              <a:ahLst/>
              <a:cxnLst/>
              <a:rect r="r" b="b" t="t" l="l"/>
              <a:pathLst>
                <a:path h="812800" w="892724">
                  <a:moveTo>
                    <a:pt x="126667" y="0"/>
                  </a:moveTo>
                  <a:lnTo>
                    <a:pt x="766057" y="0"/>
                  </a:lnTo>
                  <a:cubicBezTo>
                    <a:pt x="799651" y="0"/>
                    <a:pt x="831870" y="13345"/>
                    <a:pt x="855624" y="37100"/>
                  </a:cubicBezTo>
                  <a:cubicBezTo>
                    <a:pt x="879379" y="60855"/>
                    <a:pt x="892724" y="93073"/>
                    <a:pt x="892724" y="126667"/>
                  </a:cubicBezTo>
                  <a:lnTo>
                    <a:pt x="892724" y="686133"/>
                  </a:lnTo>
                  <a:cubicBezTo>
                    <a:pt x="892724" y="756089"/>
                    <a:pt x="836014" y="812800"/>
                    <a:pt x="766057" y="812800"/>
                  </a:cubicBezTo>
                  <a:lnTo>
                    <a:pt x="126667" y="812800"/>
                  </a:lnTo>
                  <a:cubicBezTo>
                    <a:pt x="56711" y="812800"/>
                    <a:pt x="0" y="756089"/>
                    <a:pt x="0" y="686133"/>
                  </a:cubicBezTo>
                  <a:lnTo>
                    <a:pt x="0" y="126667"/>
                  </a:lnTo>
                  <a:cubicBezTo>
                    <a:pt x="0" y="56711"/>
                    <a:pt x="56711" y="0"/>
                    <a:pt x="126667" y="0"/>
                  </a:cubicBezTo>
                  <a:close/>
                </a:path>
              </a:pathLst>
            </a:custGeom>
            <a:solidFill>
              <a:srgbClr val="C0A9E2"/>
            </a:solidFill>
          </p:spPr>
        </p:sp>
        <p:sp>
          <p:nvSpPr>
            <p:cNvPr name="TextBox 14" id="14"/>
            <p:cNvSpPr txBox="true"/>
            <p:nvPr/>
          </p:nvSpPr>
          <p:spPr>
            <a:xfrm>
              <a:off x="0" y="-57150"/>
              <a:ext cx="892724" cy="869950"/>
            </a:xfrm>
            <a:prstGeom prst="rect">
              <a:avLst/>
            </a:prstGeom>
          </p:spPr>
          <p:txBody>
            <a:bodyPr anchor="ctr" rtlCol="false" tIns="44092" lIns="44092" bIns="44092" rIns="44092"/>
            <a:lstStyle/>
            <a:p>
              <a:pPr algn="ctr">
                <a:lnSpc>
                  <a:spcPts val="3500"/>
                </a:lnSpc>
              </a:pPr>
            </a:p>
          </p:txBody>
        </p:sp>
      </p:grpSp>
      <p:grpSp>
        <p:nvGrpSpPr>
          <p:cNvPr name="Group 15" id="15"/>
          <p:cNvGrpSpPr/>
          <p:nvPr/>
        </p:nvGrpSpPr>
        <p:grpSpPr>
          <a:xfrm rot="0">
            <a:off x="12593919" y="5743966"/>
            <a:ext cx="3011594" cy="2838059"/>
            <a:chOff x="0" y="0"/>
            <a:chExt cx="862499" cy="812800"/>
          </a:xfrm>
        </p:grpSpPr>
        <p:sp>
          <p:nvSpPr>
            <p:cNvPr name="Freeform 16" id="16"/>
            <p:cNvSpPr/>
            <p:nvPr/>
          </p:nvSpPr>
          <p:spPr>
            <a:xfrm flipH="false" flipV="false" rot="0">
              <a:off x="0" y="0"/>
              <a:ext cx="862499" cy="812800"/>
            </a:xfrm>
            <a:custGeom>
              <a:avLst/>
              <a:gdLst/>
              <a:ahLst/>
              <a:cxnLst/>
              <a:rect r="r" b="b" t="t" l="l"/>
              <a:pathLst>
                <a:path h="812800" w="862499">
                  <a:moveTo>
                    <a:pt x="131106" y="0"/>
                  </a:moveTo>
                  <a:lnTo>
                    <a:pt x="731393" y="0"/>
                  </a:lnTo>
                  <a:cubicBezTo>
                    <a:pt x="766165" y="0"/>
                    <a:pt x="799512" y="13813"/>
                    <a:pt x="824099" y="38400"/>
                  </a:cubicBezTo>
                  <a:cubicBezTo>
                    <a:pt x="848686" y="62987"/>
                    <a:pt x="862499" y="96335"/>
                    <a:pt x="862499" y="131106"/>
                  </a:cubicBezTo>
                  <a:lnTo>
                    <a:pt x="862499" y="681694"/>
                  </a:lnTo>
                  <a:cubicBezTo>
                    <a:pt x="862499" y="716465"/>
                    <a:pt x="848686" y="749813"/>
                    <a:pt x="824099" y="774400"/>
                  </a:cubicBezTo>
                  <a:cubicBezTo>
                    <a:pt x="799512" y="798987"/>
                    <a:pt x="766165" y="812800"/>
                    <a:pt x="731393" y="812800"/>
                  </a:cubicBezTo>
                  <a:lnTo>
                    <a:pt x="131106" y="812800"/>
                  </a:lnTo>
                  <a:cubicBezTo>
                    <a:pt x="96335" y="812800"/>
                    <a:pt x="62987" y="798987"/>
                    <a:pt x="38400" y="774400"/>
                  </a:cubicBezTo>
                  <a:cubicBezTo>
                    <a:pt x="13813" y="749813"/>
                    <a:pt x="0" y="716465"/>
                    <a:pt x="0" y="681694"/>
                  </a:cubicBezTo>
                  <a:lnTo>
                    <a:pt x="0" y="131106"/>
                  </a:lnTo>
                  <a:cubicBezTo>
                    <a:pt x="0" y="96335"/>
                    <a:pt x="13813" y="62987"/>
                    <a:pt x="38400" y="38400"/>
                  </a:cubicBezTo>
                  <a:cubicBezTo>
                    <a:pt x="62987" y="13813"/>
                    <a:pt x="96335" y="0"/>
                    <a:pt x="131106" y="0"/>
                  </a:cubicBezTo>
                  <a:close/>
                </a:path>
              </a:pathLst>
            </a:custGeom>
            <a:solidFill>
              <a:srgbClr val="C0A9E2"/>
            </a:solidFill>
          </p:spPr>
        </p:sp>
        <p:sp>
          <p:nvSpPr>
            <p:cNvPr name="TextBox 17" id="17"/>
            <p:cNvSpPr txBox="true"/>
            <p:nvPr/>
          </p:nvSpPr>
          <p:spPr>
            <a:xfrm>
              <a:off x="0" y="-57150"/>
              <a:ext cx="862499" cy="869950"/>
            </a:xfrm>
            <a:prstGeom prst="rect">
              <a:avLst/>
            </a:prstGeom>
          </p:spPr>
          <p:txBody>
            <a:bodyPr anchor="ctr" rtlCol="false" tIns="44092" lIns="44092" bIns="44092" rIns="44092"/>
            <a:lstStyle/>
            <a:p>
              <a:pPr algn="ctr">
                <a:lnSpc>
                  <a:spcPts val="3500"/>
                </a:lnSpc>
              </a:pPr>
            </a:p>
          </p:txBody>
        </p:sp>
      </p:grpSp>
      <p:sp>
        <p:nvSpPr>
          <p:cNvPr name="Freeform 18" id="18"/>
          <p:cNvSpPr/>
          <p:nvPr/>
        </p:nvSpPr>
        <p:spPr>
          <a:xfrm flipH="false" flipV="false" rot="0">
            <a:off x="14670038" y="0"/>
            <a:ext cx="3628411" cy="2353915"/>
          </a:xfrm>
          <a:custGeom>
            <a:avLst/>
            <a:gdLst/>
            <a:ahLst/>
            <a:cxnLst/>
            <a:rect r="r" b="b" t="t" l="l"/>
            <a:pathLst>
              <a:path h="2353915" w="3628411">
                <a:moveTo>
                  <a:pt x="0" y="0"/>
                </a:moveTo>
                <a:lnTo>
                  <a:pt x="3628411" y="0"/>
                </a:lnTo>
                <a:lnTo>
                  <a:pt x="3628411" y="2353915"/>
                </a:lnTo>
                <a:lnTo>
                  <a:pt x="0" y="2353915"/>
                </a:lnTo>
                <a:lnTo>
                  <a:pt x="0" y="0"/>
                </a:lnTo>
                <a:close/>
              </a:path>
            </a:pathLst>
          </a:custGeom>
          <a:blipFill>
            <a:blip r:embed="rId9"/>
            <a:stretch>
              <a:fillRect l="0" t="0" r="0" b="0"/>
            </a:stretch>
          </a:blipFill>
        </p:spPr>
      </p:sp>
      <p:sp>
        <p:nvSpPr>
          <p:cNvPr name="TextBox 19" id="19"/>
          <p:cNvSpPr txBox="true"/>
          <p:nvPr/>
        </p:nvSpPr>
        <p:spPr>
          <a:xfrm rot="0">
            <a:off x="1028700" y="1584857"/>
            <a:ext cx="9986478" cy="899160"/>
          </a:xfrm>
          <a:prstGeom prst="rect">
            <a:avLst/>
          </a:prstGeom>
        </p:spPr>
        <p:txBody>
          <a:bodyPr anchor="t" rtlCol="false" tIns="0" lIns="0" bIns="0" rIns="0">
            <a:spAutoFit/>
          </a:bodyPr>
          <a:lstStyle/>
          <a:p>
            <a:pPr algn="just" marL="0" indent="0" lvl="0">
              <a:lnSpc>
                <a:spcPts val="6420"/>
              </a:lnSpc>
              <a:spcBef>
                <a:spcPct val="0"/>
              </a:spcBef>
            </a:pPr>
            <a:r>
              <a:rPr lang="en-US" sz="6000">
                <a:solidFill>
                  <a:srgbClr val="FFDE59"/>
                </a:solidFill>
                <a:latin typeface="Poppins Semi-Bold"/>
              </a:rPr>
              <a:t>Future Scope:</a:t>
            </a:r>
          </a:p>
        </p:txBody>
      </p:sp>
      <p:sp>
        <p:nvSpPr>
          <p:cNvPr name="TextBox 20" id="20"/>
          <p:cNvSpPr txBox="true"/>
          <p:nvPr/>
        </p:nvSpPr>
        <p:spPr>
          <a:xfrm rot="0">
            <a:off x="5543800" y="6402012"/>
            <a:ext cx="2724141" cy="1513970"/>
          </a:xfrm>
          <a:prstGeom prst="rect">
            <a:avLst/>
          </a:prstGeom>
        </p:spPr>
        <p:txBody>
          <a:bodyPr anchor="t" rtlCol="false" tIns="0" lIns="0" bIns="0" rIns="0">
            <a:spAutoFit/>
          </a:bodyPr>
          <a:lstStyle/>
          <a:p>
            <a:pPr algn="ctr" marL="0" indent="0" lvl="0">
              <a:lnSpc>
                <a:spcPts val="3951"/>
              </a:lnSpc>
              <a:spcBef>
                <a:spcPct val="0"/>
              </a:spcBef>
            </a:pPr>
            <a:r>
              <a:rPr lang="en-US" sz="3039">
                <a:solidFill>
                  <a:srgbClr val="201039"/>
                </a:solidFill>
                <a:latin typeface="Poppins Bold"/>
              </a:rPr>
              <a:t>Adaptation to Market Trends</a:t>
            </a:r>
          </a:p>
        </p:txBody>
      </p:sp>
      <p:sp>
        <p:nvSpPr>
          <p:cNvPr name="TextBox 21" id="21"/>
          <p:cNvSpPr txBox="true"/>
          <p:nvPr/>
        </p:nvSpPr>
        <p:spPr>
          <a:xfrm rot="0">
            <a:off x="12718979" y="6727650"/>
            <a:ext cx="2787756" cy="1018670"/>
          </a:xfrm>
          <a:prstGeom prst="rect">
            <a:avLst/>
          </a:prstGeom>
        </p:spPr>
        <p:txBody>
          <a:bodyPr anchor="t" rtlCol="false" tIns="0" lIns="0" bIns="0" rIns="0">
            <a:spAutoFit/>
          </a:bodyPr>
          <a:lstStyle/>
          <a:p>
            <a:pPr algn="ctr" marL="0" indent="0" lvl="0">
              <a:lnSpc>
                <a:spcPts val="3951"/>
              </a:lnSpc>
              <a:spcBef>
                <a:spcPct val="0"/>
              </a:spcBef>
            </a:pPr>
            <a:r>
              <a:rPr lang="en-US" sz="3039">
                <a:solidFill>
                  <a:srgbClr val="1F1F1F"/>
                </a:solidFill>
                <a:latin typeface="Poppins Bold"/>
              </a:rPr>
              <a:t>Software Development</a:t>
            </a:r>
          </a:p>
        </p:txBody>
      </p:sp>
      <p:sp>
        <p:nvSpPr>
          <p:cNvPr name="TextBox 22" id="22"/>
          <p:cNvSpPr txBox="true"/>
          <p:nvPr/>
        </p:nvSpPr>
        <p:spPr>
          <a:xfrm rot="0">
            <a:off x="9144000" y="3322274"/>
            <a:ext cx="2500823" cy="1513970"/>
          </a:xfrm>
          <a:prstGeom prst="rect">
            <a:avLst/>
          </a:prstGeom>
        </p:spPr>
        <p:txBody>
          <a:bodyPr anchor="t" rtlCol="false" tIns="0" lIns="0" bIns="0" rIns="0">
            <a:spAutoFit/>
          </a:bodyPr>
          <a:lstStyle/>
          <a:p>
            <a:pPr algn="ctr" marL="0" indent="0" lvl="0">
              <a:lnSpc>
                <a:spcPts val="3951"/>
              </a:lnSpc>
              <a:spcBef>
                <a:spcPct val="0"/>
              </a:spcBef>
            </a:pPr>
            <a:r>
              <a:rPr lang="en-US" sz="3039">
                <a:solidFill>
                  <a:srgbClr val="201039"/>
                </a:solidFill>
                <a:latin typeface="Poppins Bold"/>
              </a:rPr>
              <a:t>Developer Ecosystem Support</a:t>
            </a:r>
          </a:p>
        </p:txBody>
      </p:sp>
      <p:sp>
        <p:nvSpPr>
          <p:cNvPr name="Freeform 23" id="23"/>
          <p:cNvSpPr/>
          <p:nvPr/>
        </p:nvSpPr>
        <p:spPr>
          <a:xfrm flipH="false" flipV="false" rot="0">
            <a:off x="-2371939" y="1014484"/>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304894" y="581376"/>
            <a:ext cx="3032398" cy="269240"/>
          </a:xfrm>
          <a:prstGeom prst="rect">
            <a:avLst/>
          </a:prstGeom>
        </p:spPr>
        <p:txBody>
          <a:bodyPr anchor="t" rtlCol="false" tIns="0" lIns="0" bIns="0" rIns="0">
            <a:spAutoFit/>
          </a:bodyPr>
          <a:lstStyle/>
          <a:p>
            <a:pPr>
              <a:lnSpc>
                <a:spcPts val="1869"/>
              </a:lnSpc>
            </a:pPr>
            <a:r>
              <a:rPr lang="en-US" sz="1699" spc="67">
                <a:solidFill>
                  <a:srgbClr val="FFFEFE"/>
                </a:solidFill>
                <a:latin typeface="Kollektif Bold"/>
              </a:rPr>
              <a:t>INTEL</a:t>
            </a:r>
          </a:p>
        </p:txBody>
      </p:sp>
      <p:sp>
        <p:nvSpPr>
          <p:cNvPr name="Freeform 25" id="25"/>
          <p:cNvSpPr/>
          <p:nvPr/>
        </p:nvSpPr>
        <p:spPr>
          <a:xfrm flipH="false" flipV="false" rot="0">
            <a:off x="840640" y="575073"/>
            <a:ext cx="300896" cy="300896"/>
          </a:xfrm>
          <a:custGeom>
            <a:avLst/>
            <a:gdLst/>
            <a:ahLst/>
            <a:cxnLst/>
            <a:rect r="r" b="b" t="t" l="l"/>
            <a:pathLst>
              <a:path h="300896" w="300896">
                <a:moveTo>
                  <a:pt x="0" y="0"/>
                </a:moveTo>
                <a:lnTo>
                  <a:pt x="300896" y="0"/>
                </a:lnTo>
                <a:lnTo>
                  <a:pt x="300896" y="300896"/>
                </a:lnTo>
                <a:lnTo>
                  <a:pt x="0" y="3008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6" id="26"/>
          <p:cNvGrpSpPr/>
          <p:nvPr/>
        </p:nvGrpSpPr>
        <p:grpSpPr>
          <a:xfrm rot="0">
            <a:off x="5014372" y="2679023"/>
            <a:ext cx="3450506" cy="2838059"/>
            <a:chOff x="0" y="0"/>
            <a:chExt cx="988201" cy="812800"/>
          </a:xfrm>
        </p:grpSpPr>
        <p:sp>
          <p:nvSpPr>
            <p:cNvPr name="Freeform 27" id="27"/>
            <p:cNvSpPr/>
            <p:nvPr/>
          </p:nvSpPr>
          <p:spPr>
            <a:xfrm flipH="false" flipV="false" rot="0">
              <a:off x="0" y="0"/>
              <a:ext cx="988201" cy="812800"/>
            </a:xfrm>
            <a:custGeom>
              <a:avLst/>
              <a:gdLst/>
              <a:ahLst/>
              <a:cxnLst/>
              <a:rect r="r" b="b" t="t" l="l"/>
              <a:pathLst>
                <a:path h="812800" w="988201">
                  <a:moveTo>
                    <a:pt x="114429" y="0"/>
                  </a:moveTo>
                  <a:lnTo>
                    <a:pt x="873772" y="0"/>
                  </a:lnTo>
                  <a:cubicBezTo>
                    <a:pt x="936969" y="0"/>
                    <a:pt x="988201" y="51232"/>
                    <a:pt x="988201" y="114429"/>
                  </a:cubicBezTo>
                  <a:lnTo>
                    <a:pt x="988201" y="698371"/>
                  </a:lnTo>
                  <a:cubicBezTo>
                    <a:pt x="988201" y="728719"/>
                    <a:pt x="976145" y="757825"/>
                    <a:pt x="954685" y="779285"/>
                  </a:cubicBezTo>
                  <a:cubicBezTo>
                    <a:pt x="933225" y="800744"/>
                    <a:pt x="904120" y="812800"/>
                    <a:pt x="873772" y="812800"/>
                  </a:cubicBezTo>
                  <a:lnTo>
                    <a:pt x="114429" y="812800"/>
                  </a:lnTo>
                  <a:cubicBezTo>
                    <a:pt x="84081" y="812800"/>
                    <a:pt x="54975" y="800744"/>
                    <a:pt x="33515" y="779285"/>
                  </a:cubicBezTo>
                  <a:cubicBezTo>
                    <a:pt x="12056" y="757825"/>
                    <a:pt x="0" y="728719"/>
                    <a:pt x="0" y="698371"/>
                  </a:cubicBezTo>
                  <a:lnTo>
                    <a:pt x="0" y="114429"/>
                  </a:lnTo>
                  <a:cubicBezTo>
                    <a:pt x="0" y="84081"/>
                    <a:pt x="12056" y="54975"/>
                    <a:pt x="33515" y="33515"/>
                  </a:cubicBezTo>
                  <a:cubicBezTo>
                    <a:pt x="54975" y="12056"/>
                    <a:pt x="84081" y="0"/>
                    <a:pt x="114429" y="0"/>
                  </a:cubicBezTo>
                  <a:close/>
                </a:path>
              </a:pathLst>
            </a:custGeom>
            <a:solidFill>
              <a:srgbClr val="C0A9E2"/>
            </a:solidFill>
          </p:spPr>
        </p:sp>
        <p:sp>
          <p:nvSpPr>
            <p:cNvPr name="TextBox 28" id="28"/>
            <p:cNvSpPr txBox="true"/>
            <p:nvPr/>
          </p:nvSpPr>
          <p:spPr>
            <a:xfrm>
              <a:off x="0" y="-57150"/>
              <a:ext cx="988201" cy="869950"/>
            </a:xfrm>
            <a:prstGeom prst="rect">
              <a:avLst/>
            </a:prstGeom>
          </p:spPr>
          <p:txBody>
            <a:bodyPr anchor="ctr" rtlCol="false" tIns="44092" lIns="44092" bIns="44092" rIns="44092"/>
            <a:lstStyle/>
            <a:p>
              <a:pPr algn="ctr">
                <a:lnSpc>
                  <a:spcPts val="3500"/>
                </a:lnSpc>
              </a:pPr>
            </a:p>
          </p:txBody>
        </p:sp>
      </p:grpSp>
      <p:sp>
        <p:nvSpPr>
          <p:cNvPr name="TextBox 29" id="29"/>
          <p:cNvSpPr txBox="true"/>
          <p:nvPr/>
        </p:nvSpPr>
        <p:spPr>
          <a:xfrm rot="0">
            <a:off x="5615038" y="3562076"/>
            <a:ext cx="2652903" cy="1037157"/>
          </a:xfrm>
          <a:prstGeom prst="rect">
            <a:avLst/>
          </a:prstGeom>
        </p:spPr>
        <p:txBody>
          <a:bodyPr anchor="t" rtlCol="false" tIns="0" lIns="0" bIns="0" rIns="0">
            <a:spAutoFit/>
          </a:bodyPr>
          <a:lstStyle/>
          <a:p>
            <a:pPr marL="0" indent="0" lvl="0">
              <a:lnSpc>
                <a:spcPts val="4009"/>
              </a:lnSpc>
              <a:spcBef>
                <a:spcPct val="0"/>
              </a:spcBef>
            </a:pPr>
            <a:r>
              <a:rPr lang="en-US" sz="3084">
                <a:solidFill>
                  <a:srgbClr val="FFFCF3"/>
                </a:solidFill>
                <a:latin typeface="Poppins Bold"/>
              </a:rPr>
              <a:t>Hardware Acceleration</a:t>
            </a:r>
          </a:p>
        </p:txBody>
      </p:sp>
      <p:grpSp>
        <p:nvGrpSpPr>
          <p:cNvPr name="Group 30" id="30"/>
          <p:cNvGrpSpPr/>
          <p:nvPr/>
        </p:nvGrpSpPr>
        <p:grpSpPr>
          <a:xfrm rot="0">
            <a:off x="12382109" y="2693567"/>
            <a:ext cx="3117131" cy="2838059"/>
            <a:chOff x="0" y="0"/>
            <a:chExt cx="892724" cy="812800"/>
          </a:xfrm>
        </p:grpSpPr>
        <p:sp>
          <p:nvSpPr>
            <p:cNvPr name="Freeform 31" id="31"/>
            <p:cNvSpPr/>
            <p:nvPr/>
          </p:nvSpPr>
          <p:spPr>
            <a:xfrm flipH="false" flipV="false" rot="0">
              <a:off x="0" y="0"/>
              <a:ext cx="892724" cy="812800"/>
            </a:xfrm>
            <a:custGeom>
              <a:avLst/>
              <a:gdLst/>
              <a:ahLst/>
              <a:cxnLst/>
              <a:rect r="r" b="b" t="t" l="l"/>
              <a:pathLst>
                <a:path h="812800" w="892724">
                  <a:moveTo>
                    <a:pt x="126667" y="0"/>
                  </a:moveTo>
                  <a:lnTo>
                    <a:pt x="766057" y="0"/>
                  </a:lnTo>
                  <a:cubicBezTo>
                    <a:pt x="799651" y="0"/>
                    <a:pt x="831870" y="13345"/>
                    <a:pt x="855624" y="37100"/>
                  </a:cubicBezTo>
                  <a:cubicBezTo>
                    <a:pt x="879379" y="60855"/>
                    <a:pt x="892724" y="93073"/>
                    <a:pt x="892724" y="126667"/>
                  </a:cubicBezTo>
                  <a:lnTo>
                    <a:pt x="892724" y="686133"/>
                  </a:lnTo>
                  <a:cubicBezTo>
                    <a:pt x="892724" y="756089"/>
                    <a:pt x="836014" y="812800"/>
                    <a:pt x="766057" y="812800"/>
                  </a:cubicBezTo>
                  <a:lnTo>
                    <a:pt x="126667" y="812800"/>
                  </a:lnTo>
                  <a:cubicBezTo>
                    <a:pt x="56711" y="812800"/>
                    <a:pt x="0" y="756089"/>
                    <a:pt x="0" y="686133"/>
                  </a:cubicBezTo>
                  <a:lnTo>
                    <a:pt x="0" y="126667"/>
                  </a:lnTo>
                  <a:cubicBezTo>
                    <a:pt x="0" y="56711"/>
                    <a:pt x="56711" y="0"/>
                    <a:pt x="126667" y="0"/>
                  </a:cubicBezTo>
                  <a:close/>
                </a:path>
              </a:pathLst>
            </a:custGeom>
            <a:solidFill>
              <a:srgbClr val="C0A9E2"/>
            </a:solidFill>
          </p:spPr>
        </p:sp>
        <p:sp>
          <p:nvSpPr>
            <p:cNvPr name="TextBox 32" id="32"/>
            <p:cNvSpPr txBox="true"/>
            <p:nvPr/>
          </p:nvSpPr>
          <p:spPr>
            <a:xfrm>
              <a:off x="0" y="-57150"/>
              <a:ext cx="892724" cy="869950"/>
            </a:xfrm>
            <a:prstGeom prst="rect">
              <a:avLst/>
            </a:prstGeom>
          </p:spPr>
          <p:txBody>
            <a:bodyPr anchor="ctr" rtlCol="false" tIns="44092" lIns="44092" bIns="44092" rIns="44092"/>
            <a:lstStyle/>
            <a:p>
              <a:pPr algn="ctr">
                <a:lnSpc>
                  <a:spcPts val="3500"/>
                </a:lnSpc>
              </a:pPr>
            </a:p>
          </p:txBody>
        </p:sp>
      </p:grpSp>
      <p:sp>
        <p:nvSpPr>
          <p:cNvPr name="TextBox 33" id="33"/>
          <p:cNvSpPr txBox="true"/>
          <p:nvPr/>
        </p:nvSpPr>
        <p:spPr>
          <a:xfrm rot="0">
            <a:off x="12926257" y="3546237"/>
            <a:ext cx="2028833" cy="1036955"/>
          </a:xfrm>
          <a:prstGeom prst="rect">
            <a:avLst/>
          </a:prstGeom>
        </p:spPr>
        <p:txBody>
          <a:bodyPr anchor="t" rtlCol="false" tIns="0" lIns="0" bIns="0" rIns="0">
            <a:spAutoFit/>
          </a:bodyPr>
          <a:lstStyle/>
          <a:p>
            <a:pPr marL="0" indent="0" lvl="0">
              <a:lnSpc>
                <a:spcPts val="4029"/>
              </a:lnSpc>
              <a:spcBef>
                <a:spcPct val="0"/>
              </a:spcBef>
            </a:pPr>
            <a:r>
              <a:rPr lang="en-US" sz="3099">
                <a:solidFill>
                  <a:srgbClr val="FFFFFF"/>
                </a:solidFill>
                <a:latin typeface="Poppins Bold"/>
              </a:rPr>
              <a:t>Focus on Ethical AI</a:t>
            </a:r>
          </a:p>
        </p:txBody>
      </p:sp>
      <p:grpSp>
        <p:nvGrpSpPr>
          <p:cNvPr name="Group 34" id="34"/>
          <p:cNvGrpSpPr/>
          <p:nvPr/>
        </p:nvGrpSpPr>
        <p:grpSpPr>
          <a:xfrm rot="0">
            <a:off x="8864928" y="5773305"/>
            <a:ext cx="3263094" cy="2838059"/>
            <a:chOff x="0" y="0"/>
            <a:chExt cx="934527" cy="812800"/>
          </a:xfrm>
        </p:grpSpPr>
        <p:sp>
          <p:nvSpPr>
            <p:cNvPr name="Freeform 35" id="35"/>
            <p:cNvSpPr/>
            <p:nvPr/>
          </p:nvSpPr>
          <p:spPr>
            <a:xfrm flipH="false" flipV="false" rot="0">
              <a:off x="0" y="0"/>
              <a:ext cx="934527" cy="812800"/>
            </a:xfrm>
            <a:custGeom>
              <a:avLst/>
              <a:gdLst/>
              <a:ahLst/>
              <a:cxnLst/>
              <a:rect r="r" b="b" t="t" l="l"/>
              <a:pathLst>
                <a:path h="812800" w="934527">
                  <a:moveTo>
                    <a:pt x="121001" y="0"/>
                  </a:moveTo>
                  <a:lnTo>
                    <a:pt x="813526" y="0"/>
                  </a:lnTo>
                  <a:cubicBezTo>
                    <a:pt x="845617" y="0"/>
                    <a:pt x="876395" y="12748"/>
                    <a:pt x="899087" y="35440"/>
                  </a:cubicBezTo>
                  <a:cubicBezTo>
                    <a:pt x="921779" y="58133"/>
                    <a:pt x="934527" y="88910"/>
                    <a:pt x="934527" y="121001"/>
                  </a:cubicBezTo>
                  <a:lnTo>
                    <a:pt x="934527" y="691799"/>
                  </a:lnTo>
                  <a:cubicBezTo>
                    <a:pt x="934527" y="723890"/>
                    <a:pt x="921779" y="754668"/>
                    <a:pt x="899087" y="777360"/>
                  </a:cubicBezTo>
                  <a:cubicBezTo>
                    <a:pt x="876395" y="800052"/>
                    <a:pt x="845617" y="812800"/>
                    <a:pt x="813526" y="812800"/>
                  </a:cubicBezTo>
                  <a:lnTo>
                    <a:pt x="121001" y="812800"/>
                  </a:lnTo>
                  <a:cubicBezTo>
                    <a:pt x="88910" y="812800"/>
                    <a:pt x="58133" y="800052"/>
                    <a:pt x="35440" y="777360"/>
                  </a:cubicBezTo>
                  <a:cubicBezTo>
                    <a:pt x="12748" y="754668"/>
                    <a:pt x="0" y="723890"/>
                    <a:pt x="0" y="691799"/>
                  </a:cubicBezTo>
                  <a:lnTo>
                    <a:pt x="0" y="121001"/>
                  </a:lnTo>
                  <a:cubicBezTo>
                    <a:pt x="0" y="88910"/>
                    <a:pt x="12748" y="58133"/>
                    <a:pt x="35440" y="35440"/>
                  </a:cubicBezTo>
                  <a:cubicBezTo>
                    <a:pt x="58133" y="12748"/>
                    <a:pt x="88910" y="0"/>
                    <a:pt x="121001" y="0"/>
                  </a:cubicBezTo>
                  <a:close/>
                </a:path>
              </a:pathLst>
            </a:custGeom>
            <a:solidFill>
              <a:srgbClr val="C0A9E2"/>
            </a:solidFill>
          </p:spPr>
        </p:sp>
        <p:sp>
          <p:nvSpPr>
            <p:cNvPr name="TextBox 36" id="36"/>
            <p:cNvSpPr txBox="true"/>
            <p:nvPr/>
          </p:nvSpPr>
          <p:spPr>
            <a:xfrm>
              <a:off x="0" y="-57150"/>
              <a:ext cx="934527" cy="869950"/>
            </a:xfrm>
            <a:prstGeom prst="rect">
              <a:avLst/>
            </a:prstGeom>
          </p:spPr>
          <p:txBody>
            <a:bodyPr anchor="ctr" rtlCol="false" tIns="44092" lIns="44092" bIns="44092" rIns="44092"/>
            <a:lstStyle/>
            <a:p>
              <a:pPr algn="ctr">
                <a:lnSpc>
                  <a:spcPts val="3500"/>
                </a:lnSpc>
              </a:pPr>
            </a:p>
          </p:txBody>
        </p:sp>
      </p:grpSp>
      <p:sp>
        <p:nvSpPr>
          <p:cNvPr name="TextBox 37" id="37"/>
          <p:cNvSpPr txBox="true"/>
          <p:nvPr/>
        </p:nvSpPr>
        <p:spPr>
          <a:xfrm rot="0">
            <a:off x="9144000" y="6629596"/>
            <a:ext cx="2752093" cy="1009650"/>
          </a:xfrm>
          <a:prstGeom prst="rect">
            <a:avLst/>
          </a:prstGeom>
        </p:spPr>
        <p:txBody>
          <a:bodyPr anchor="t" rtlCol="false" tIns="0" lIns="0" bIns="0" rIns="0">
            <a:spAutoFit/>
          </a:bodyPr>
          <a:lstStyle/>
          <a:p>
            <a:pPr marL="0" indent="0" lvl="0">
              <a:lnSpc>
                <a:spcPts val="3900"/>
              </a:lnSpc>
              <a:spcBef>
                <a:spcPct val="0"/>
              </a:spcBef>
            </a:pPr>
            <a:r>
              <a:rPr lang="en-US" sz="3000">
                <a:solidFill>
                  <a:srgbClr val="FFFFFF"/>
                </a:solidFill>
                <a:latin typeface="Poppins Semi-Bold"/>
              </a:rPr>
              <a:t>Open Source Contributions</a:t>
            </a:r>
          </a:p>
        </p:txBody>
      </p:sp>
    </p:spTree>
  </p:cSld>
  <p:clrMapOvr>
    <a:masterClrMapping/>
  </p:clrMapOvr>
  <p:transition spd="slow">
    <p:cover dir="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070689" y="1940634"/>
            <a:ext cx="5883071" cy="139054"/>
          </a:xfrm>
          <a:custGeom>
            <a:avLst/>
            <a:gdLst/>
            <a:ahLst/>
            <a:cxnLst/>
            <a:rect r="r" b="b" t="t" l="l"/>
            <a:pathLst>
              <a:path h="139054" w="5883071">
                <a:moveTo>
                  <a:pt x="0" y="0"/>
                </a:moveTo>
                <a:lnTo>
                  <a:pt x="5883071" y="0"/>
                </a:lnTo>
                <a:lnTo>
                  <a:pt x="5883071" y="139054"/>
                </a:lnTo>
                <a:lnTo>
                  <a:pt x="0" y="1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93628" y="2664754"/>
            <a:ext cx="7681579" cy="5509840"/>
          </a:xfrm>
          <a:custGeom>
            <a:avLst/>
            <a:gdLst/>
            <a:ahLst/>
            <a:cxnLst/>
            <a:rect r="r" b="b" t="t" l="l"/>
            <a:pathLst>
              <a:path h="5509840" w="7681579">
                <a:moveTo>
                  <a:pt x="0" y="0"/>
                </a:moveTo>
                <a:lnTo>
                  <a:pt x="7681579" y="0"/>
                </a:lnTo>
                <a:lnTo>
                  <a:pt x="7681579" y="5509839"/>
                </a:lnTo>
                <a:lnTo>
                  <a:pt x="0" y="5509839"/>
                </a:lnTo>
                <a:lnTo>
                  <a:pt x="0" y="0"/>
                </a:lnTo>
                <a:close/>
              </a:path>
            </a:pathLst>
          </a:custGeom>
          <a:blipFill>
            <a:blip r:embed="rId10"/>
            <a:stretch>
              <a:fillRect l="0" t="-14737" r="-26385" b="-17413"/>
            </a:stretch>
          </a:blipFill>
        </p:spPr>
      </p:sp>
      <p:sp>
        <p:nvSpPr>
          <p:cNvPr name="TextBox 10" id="10"/>
          <p:cNvSpPr txBox="true"/>
          <p:nvPr/>
        </p:nvSpPr>
        <p:spPr>
          <a:xfrm rot="0">
            <a:off x="8821882" y="2190917"/>
            <a:ext cx="8876957" cy="7861173"/>
          </a:xfrm>
          <a:prstGeom prst="rect">
            <a:avLst/>
          </a:prstGeom>
        </p:spPr>
        <p:txBody>
          <a:bodyPr anchor="t" rtlCol="false" tIns="0" lIns="0" bIns="0" rIns="0">
            <a:spAutoFit/>
          </a:bodyPr>
          <a:lstStyle/>
          <a:p>
            <a:pPr algn="just" marL="604518" indent="-302259" lvl="1">
              <a:lnSpc>
                <a:spcPts val="4423"/>
              </a:lnSpc>
              <a:buFont typeface="Arial"/>
              <a:buChar char="•"/>
            </a:pPr>
            <a:r>
              <a:rPr lang="en-US" sz="2799" spc="-58">
                <a:solidFill>
                  <a:srgbClr val="FFFCF3"/>
                </a:solidFill>
                <a:latin typeface="Times New Roman"/>
              </a:rPr>
              <a:t>Intel Corporation is an American multi-national technology company and one of the world's largest semiconductor chip manufacturers. </a:t>
            </a:r>
          </a:p>
          <a:p>
            <a:pPr algn="just" marL="561339" indent="-280669" lvl="1">
              <a:lnSpc>
                <a:spcPts val="4107"/>
              </a:lnSpc>
              <a:buFont typeface="Arial"/>
              <a:buChar char="•"/>
            </a:pPr>
            <a:r>
              <a:rPr lang="en-US" sz="2599" spc="-54">
                <a:solidFill>
                  <a:srgbClr val="FFFCF3"/>
                </a:solidFill>
                <a:latin typeface="Times New Roman"/>
              </a:rPr>
              <a:t>Founded on July 18, 1968, by Robert Noyce and Gordon Moore.</a:t>
            </a:r>
          </a:p>
          <a:p>
            <a:pPr algn="just">
              <a:lnSpc>
                <a:spcPts val="4107"/>
              </a:lnSpc>
            </a:pPr>
          </a:p>
          <a:p>
            <a:pPr algn="just" marL="561339" indent="-280669" lvl="1">
              <a:lnSpc>
                <a:spcPts val="4107"/>
              </a:lnSpc>
              <a:buFont typeface="Arial"/>
              <a:buChar char="•"/>
            </a:pPr>
            <a:r>
              <a:rPr lang="en-US" sz="2599" spc="-54">
                <a:solidFill>
                  <a:srgbClr val="FFFCF3"/>
                </a:solidFill>
                <a:latin typeface="Times New Roman"/>
              </a:rPr>
              <a:t>Key aspects of Intel:</a:t>
            </a:r>
          </a:p>
          <a:p>
            <a:pPr algn="just">
              <a:lnSpc>
                <a:spcPts val="4107"/>
              </a:lnSpc>
            </a:pPr>
            <a:r>
              <a:rPr lang="en-US" sz="2599" spc="-54">
                <a:solidFill>
                  <a:srgbClr val="FFFCF3"/>
                </a:solidFill>
                <a:latin typeface="Times New Roman"/>
              </a:rPr>
              <a:t>             Semiconductor Manufacturing</a:t>
            </a:r>
          </a:p>
          <a:p>
            <a:pPr algn="just">
              <a:lnSpc>
                <a:spcPts val="4107"/>
              </a:lnSpc>
            </a:pPr>
            <a:r>
              <a:rPr lang="en-US" sz="2599" spc="-54">
                <a:solidFill>
                  <a:srgbClr val="FFFCF3"/>
                </a:solidFill>
                <a:latin typeface="Times New Roman"/>
              </a:rPr>
              <a:t>             Microprocessor Innovation</a:t>
            </a:r>
          </a:p>
          <a:p>
            <a:pPr algn="just">
              <a:lnSpc>
                <a:spcPts val="4107"/>
              </a:lnSpc>
            </a:pPr>
            <a:r>
              <a:rPr lang="en-US" sz="2599" spc="-54">
                <a:solidFill>
                  <a:srgbClr val="FFFCF3"/>
                </a:solidFill>
                <a:latin typeface="Times New Roman"/>
              </a:rPr>
              <a:t>             Data Center Solutions</a:t>
            </a:r>
          </a:p>
          <a:p>
            <a:pPr algn="just">
              <a:lnSpc>
                <a:spcPts val="4107"/>
              </a:lnSpc>
            </a:pPr>
            <a:r>
              <a:rPr lang="en-US" sz="2599" spc="-54">
                <a:solidFill>
                  <a:srgbClr val="FFFCF3"/>
                </a:solidFill>
                <a:latin typeface="Times New Roman"/>
              </a:rPr>
              <a:t>             Internet of Things (IoT)</a:t>
            </a:r>
          </a:p>
          <a:p>
            <a:pPr algn="just">
              <a:lnSpc>
                <a:spcPts val="4107"/>
              </a:lnSpc>
            </a:pPr>
            <a:r>
              <a:rPr lang="en-US" sz="2599" spc="-54">
                <a:solidFill>
                  <a:srgbClr val="FFFCF3"/>
                </a:solidFill>
                <a:latin typeface="Times New Roman"/>
              </a:rPr>
              <a:t>             Artificial Intelligence (AI)</a:t>
            </a:r>
          </a:p>
          <a:p>
            <a:pPr algn="just">
              <a:lnSpc>
                <a:spcPts val="4107"/>
              </a:lnSpc>
            </a:pPr>
            <a:r>
              <a:rPr lang="en-US" sz="2599" spc="-54">
                <a:solidFill>
                  <a:srgbClr val="FFFCF3"/>
                </a:solidFill>
                <a:latin typeface="Times New Roman"/>
              </a:rPr>
              <a:t>             Innovation and Research</a:t>
            </a:r>
          </a:p>
          <a:p>
            <a:pPr algn="just">
              <a:lnSpc>
                <a:spcPts val="4107"/>
              </a:lnSpc>
            </a:pPr>
            <a:r>
              <a:rPr lang="en-US" sz="2599" spc="-54">
                <a:solidFill>
                  <a:srgbClr val="FFFCF3"/>
                </a:solidFill>
                <a:latin typeface="Times New Roman"/>
              </a:rPr>
              <a:t>             Research and Development</a:t>
            </a:r>
          </a:p>
          <a:p>
            <a:pPr algn="just">
              <a:lnSpc>
                <a:spcPts val="4107"/>
              </a:lnSpc>
            </a:pPr>
          </a:p>
        </p:txBody>
      </p:sp>
      <p:sp>
        <p:nvSpPr>
          <p:cNvPr name="Freeform 11" id="11"/>
          <p:cNvSpPr/>
          <p:nvPr/>
        </p:nvSpPr>
        <p:spPr>
          <a:xfrm flipH="false" flipV="false" rot="0">
            <a:off x="9144000" y="6105338"/>
            <a:ext cx="317012" cy="268596"/>
          </a:xfrm>
          <a:custGeom>
            <a:avLst/>
            <a:gdLst/>
            <a:ahLst/>
            <a:cxnLst/>
            <a:rect r="r" b="b" t="t" l="l"/>
            <a:pathLst>
              <a:path h="268596" w="317012">
                <a:moveTo>
                  <a:pt x="0" y="0"/>
                </a:moveTo>
                <a:lnTo>
                  <a:pt x="317012" y="0"/>
                </a:lnTo>
                <a:lnTo>
                  <a:pt x="317012" y="268596"/>
                </a:lnTo>
                <a:lnTo>
                  <a:pt x="0" y="2685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9876174" y="892884"/>
            <a:ext cx="5806871" cy="1047750"/>
          </a:xfrm>
          <a:prstGeom prst="rect">
            <a:avLst/>
          </a:prstGeom>
        </p:spPr>
        <p:txBody>
          <a:bodyPr anchor="t" rtlCol="false" tIns="0" lIns="0" bIns="0" rIns="0">
            <a:spAutoFit/>
          </a:bodyPr>
          <a:lstStyle/>
          <a:p>
            <a:pPr algn="ctr">
              <a:lnSpc>
                <a:spcPts val="8400"/>
              </a:lnSpc>
            </a:pPr>
            <a:r>
              <a:rPr lang="en-US" sz="6000">
                <a:solidFill>
                  <a:srgbClr val="FFDE59"/>
                </a:solidFill>
                <a:latin typeface="Roboto Bold"/>
              </a:rPr>
              <a:t>INTRODUCTION</a:t>
            </a:r>
          </a:p>
        </p:txBody>
      </p:sp>
      <p:sp>
        <p:nvSpPr>
          <p:cNvPr name="TextBox 13" id="13"/>
          <p:cNvSpPr txBox="true"/>
          <p:nvPr/>
        </p:nvSpPr>
        <p:spPr>
          <a:xfrm rot="0">
            <a:off x="1535766" y="785950"/>
            <a:ext cx="3032398" cy="2692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INTEL</a:t>
            </a:r>
          </a:p>
        </p:txBody>
      </p:sp>
      <p:sp>
        <p:nvSpPr>
          <p:cNvPr name="Freeform 14" id="14"/>
          <p:cNvSpPr/>
          <p:nvPr/>
        </p:nvSpPr>
        <p:spPr>
          <a:xfrm flipH="false" flipV="false" rot="0">
            <a:off x="9144000" y="6582948"/>
            <a:ext cx="317012" cy="268596"/>
          </a:xfrm>
          <a:custGeom>
            <a:avLst/>
            <a:gdLst/>
            <a:ahLst/>
            <a:cxnLst/>
            <a:rect r="r" b="b" t="t" l="l"/>
            <a:pathLst>
              <a:path h="268596" w="317012">
                <a:moveTo>
                  <a:pt x="0" y="0"/>
                </a:moveTo>
                <a:lnTo>
                  <a:pt x="317012" y="0"/>
                </a:lnTo>
                <a:lnTo>
                  <a:pt x="317012" y="268596"/>
                </a:lnTo>
                <a:lnTo>
                  <a:pt x="0" y="2685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9144000" y="7108719"/>
            <a:ext cx="317012" cy="268596"/>
          </a:xfrm>
          <a:custGeom>
            <a:avLst/>
            <a:gdLst/>
            <a:ahLst/>
            <a:cxnLst/>
            <a:rect r="r" b="b" t="t" l="l"/>
            <a:pathLst>
              <a:path h="268596" w="317012">
                <a:moveTo>
                  <a:pt x="0" y="0"/>
                </a:moveTo>
                <a:lnTo>
                  <a:pt x="317012" y="0"/>
                </a:lnTo>
                <a:lnTo>
                  <a:pt x="317012" y="268596"/>
                </a:lnTo>
                <a:lnTo>
                  <a:pt x="0" y="2685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9144000" y="7630167"/>
            <a:ext cx="317012" cy="268596"/>
          </a:xfrm>
          <a:custGeom>
            <a:avLst/>
            <a:gdLst/>
            <a:ahLst/>
            <a:cxnLst/>
            <a:rect r="r" b="b" t="t" l="l"/>
            <a:pathLst>
              <a:path h="268596" w="317012">
                <a:moveTo>
                  <a:pt x="0" y="0"/>
                </a:moveTo>
                <a:lnTo>
                  <a:pt x="317012" y="0"/>
                </a:lnTo>
                <a:lnTo>
                  <a:pt x="317012" y="268596"/>
                </a:lnTo>
                <a:lnTo>
                  <a:pt x="0" y="2685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9144000" y="8200962"/>
            <a:ext cx="317012" cy="268596"/>
          </a:xfrm>
          <a:custGeom>
            <a:avLst/>
            <a:gdLst/>
            <a:ahLst/>
            <a:cxnLst/>
            <a:rect r="r" b="b" t="t" l="l"/>
            <a:pathLst>
              <a:path h="268596" w="317012">
                <a:moveTo>
                  <a:pt x="0" y="0"/>
                </a:moveTo>
                <a:lnTo>
                  <a:pt x="317012" y="0"/>
                </a:lnTo>
                <a:lnTo>
                  <a:pt x="317012" y="268596"/>
                </a:lnTo>
                <a:lnTo>
                  <a:pt x="0" y="2685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9144000" y="8681709"/>
            <a:ext cx="317012" cy="268596"/>
          </a:xfrm>
          <a:custGeom>
            <a:avLst/>
            <a:gdLst/>
            <a:ahLst/>
            <a:cxnLst/>
            <a:rect r="r" b="b" t="t" l="l"/>
            <a:pathLst>
              <a:path h="268596" w="317012">
                <a:moveTo>
                  <a:pt x="0" y="0"/>
                </a:moveTo>
                <a:lnTo>
                  <a:pt x="317012" y="0"/>
                </a:lnTo>
                <a:lnTo>
                  <a:pt x="317012" y="268596"/>
                </a:lnTo>
                <a:lnTo>
                  <a:pt x="0" y="2685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9144000" y="9124002"/>
            <a:ext cx="317012" cy="268596"/>
          </a:xfrm>
          <a:custGeom>
            <a:avLst/>
            <a:gdLst/>
            <a:ahLst/>
            <a:cxnLst/>
            <a:rect r="r" b="b" t="t" l="l"/>
            <a:pathLst>
              <a:path h="268596" w="317012">
                <a:moveTo>
                  <a:pt x="0" y="0"/>
                </a:moveTo>
                <a:lnTo>
                  <a:pt x="317012" y="0"/>
                </a:lnTo>
                <a:lnTo>
                  <a:pt x="317012" y="268596"/>
                </a:lnTo>
                <a:lnTo>
                  <a:pt x="0" y="2685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1973881">
            <a:off x="13712249" y="-2768014"/>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13"/>
            <a:stretch>
              <a:fillRect l="0" t="0" r="0" b="0"/>
            </a:stretch>
          </a:blipFill>
        </p:spPr>
      </p:sp>
      <p:sp>
        <p:nvSpPr>
          <p:cNvPr name="Freeform 21" id="21"/>
          <p:cNvSpPr/>
          <p:nvPr/>
        </p:nvSpPr>
        <p:spPr>
          <a:xfrm flipH="false" flipV="false" rot="-1486492">
            <a:off x="15298400" y="7070761"/>
            <a:ext cx="3391326" cy="3490492"/>
          </a:xfrm>
          <a:custGeom>
            <a:avLst/>
            <a:gdLst/>
            <a:ahLst/>
            <a:cxnLst/>
            <a:rect r="r" b="b" t="t" l="l"/>
            <a:pathLst>
              <a:path h="3490492" w="3391326">
                <a:moveTo>
                  <a:pt x="0" y="0"/>
                </a:moveTo>
                <a:lnTo>
                  <a:pt x="3391326" y="0"/>
                </a:lnTo>
                <a:lnTo>
                  <a:pt x="3391326" y="3490492"/>
                </a:lnTo>
                <a:lnTo>
                  <a:pt x="0" y="3490492"/>
                </a:lnTo>
                <a:lnTo>
                  <a:pt x="0" y="0"/>
                </a:lnTo>
                <a:close/>
              </a:path>
            </a:pathLst>
          </a:custGeom>
          <a:blipFill>
            <a:blip r:embed="rId13"/>
            <a:stretch>
              <a:fillRect l="-1526" t="0" r="-1526" b="0"/>
            </a:stretch>
          </a:blipFill>
        </p:spPr>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31953" y="2233095"/>
            <a:ext cx="5397222" cy="5397222"/>
          </a:xfrm>
          <a:custGeom>
            <a:avLst/>
            <a:gdLst/>
            <a:ahLst/>
            <a:cxnLst/>
            <a:rect r="r" b="b" t="t" l="l"/>
            <a:pathLst>
              <a:path h="5397222" w="5397222">
                <a:moveTo>
                  <a:pt x="0" y="0"/>
                </a:moveTo>
                <a:lnTo>
                  <a:pt x="5397222" y="0"/>
                </a:lnTo>
                <a:lnTo>
                  <a:pt x="5397222" y="5397222"/>
                </a:lnTo>
                <a:lnTo>
                  <a:pt x="0" y="5397222"/>
                </a:lnTo>
                <a:lnTo>
                  <a:pt x="0" y="0"/>
                </a:lnTo>
                <a:close/>
              </a:path>
            </a:pathLst>
          </a:custGeom>
          <a:blipFill>
            <a:blip r:embed="rId10"/>
            <a:stretch>
              <a:fillRect l="0" t="0" r="0" b="0"/>
            </a:stretch>
          </a:blipFill>
        </p:spPr>
      </p:sp>
      <p:sp>
        <p:nvSpPr>
          <p:cNvPr name="TextBox 10" id="10"/>
          <p:cNvSpPr txBox="true"/>
          <p:nvPr/>
        </p:nvSpPr>
        <p:spPr>
          <a:xfrm rot="0">
            <a:off x="7988211" y="1798735"/>
            <a:ext cx="9204104" cy="2114550"/>
          </a:xfrm>
          <a:prstGeom prst="rect">
            <a:avLst/>
          </a:prstGeom>
        </p:spPr>
        <p:txBody>
          <a:bodyPr anchor="t" rtlCol="false" tIns="0" lIns="0" bIns="0" rIns="0">
            <a:spAutoFit/>
          </a:bodyPr>
          <a:lstStyle/>
          <a:p>
            <a:pPr>
              <a:lnSpc>
                <a:spcPts val="8400"/>
              </a:lnSpc>
            </a:pPr>
            <a:r>
              <a:rPr lang="en-US" sz="6000">
                <a:solidFill>
                  <a:srgbClr val="FFDE59"/>
                </a:solidFill>
                <a:latin typeface="Roboto Bold"/>
              </a:rPr>
              <a:t>Conclusion:</a:t>
            </a:r>
          </a:p>
          <a:p>
            <a:pPr>
              <a:lnSpc>
                <a:spcPts val="8400"/>
              </a:lnSpc>
            </a:pPr>
          </a:p>
        </p:txBody>
      </p:sp>
      <p:sp>
        <p:nvSpPr>
          <p:cNvPr name="TextBox 11" id="11"/>
          <p:cNvSpPr txBox="true"/>
          <p:nvPr/>
        </p:nvSpPr>
        <p:spPr>
          <a:xfrm rot="0">
            <a:off x="7853724" y="3221357"/>
            <a:ext cx="9338591" cy="5543766"/>
          </a:xfrm>
          <a:prstGeom prst="rect">
            <a:avLst/>
          </a:prstGeom>
        </p:spPr>
        <p:txBody>
          <a:bodyPr anchor="t" rtlCol="false" tIns="0" lIns="0" bIns="0" rIns="0">
            <a:spAutoFit/>
          </a:bodyPr>
          <a:lstStyle/>
          <a:p>
            <a:pPr marL="615752" indent="-307876" lvl="1">
              <a:lnSpc>
                <a:spcPts val="3992"/>
              </a:lnSpc>
              <a:buFont typeface="Arial"/>
              <a:buChar char="•"/>
            </a:pPr>
            <a:r>
              <a:rPr lang="en-US" sz="2852">
                <a:solidFill>
                  <a:srgbClr val="FFFEFE"/>
                </a:solidFill>
                <a:latin typeface="Arimo"/>
              </a:rPr>
              <a:t>Intel is actively pursuing AI innovation and integrating AI capabilities into its products and services.</a:t>
            </a:r>
          </a:p>
          <a:p>
            <a:pPr>
              <a:lnSpc>
                <a:spcPts val="3992"/>
              </a:lnSpc>
            </a:pPr>
          </a:p>
          <a:p>
            <a:pPr marL="615752" indent="-307876" lvl="1">
              <a:lnSpc>
                <a:spcPts val="3992"/>
              </a:lnSpc>
              <a:buFont typeface="Arial"/>
              <a:buChar char="•"/>
            </a:pPr>
            <a:r>
              <a:rPr lang="en-US" sz="2852">
                <a:solidFill>
                  <a:srgbClr val="FFFEFE"/>
                </a:solidFill>
                <a:latin typeface="Arimo"/>
              </a:rPr>
              <a:t>Intel's AI strategy encompasses hardware acceleration, software development, data center and edge computing solutions, AI research, and social impact initiatives.</a:t>
            </a:r>
          </a:p>
          <a:p>
            <a:pPr>
              <a:lnSpc>
                <a:spcPts val="3992"/>
              </a:lnSpc>
            </a:pPr>
          </a:p>
          <a:p>
            <a:pPr algn="l" marL="615752" indent="-307876" lvl="1">
              <a:lnSpc>
                <a:spcPts val="3992"/>
              </a:lnSpc>
              <a:buFont typeface="Arial"/>
              <a:buChar char="•"/>
            </a:pPr>
            <a:r>
              <a:rPr lang="en-US" sz="2852">
                <a:solidFill>
                  <a:srgbClr val="FFFEFE"/>
                </a:solidFill>
                <a:latin typeface="Arimo"/>
              </a:rPr>
              <a:t>Intel is committed to making AI accessible and beneficial for a wide range of users and applications, driving innovation and shaping the future of AI.</a:t>
            </a:r>
          </a:p>
        </p:txBody>
      </p:sp>
      <p:sp>
        <p:nvSpPr>
          <p:cNvPr name="TextBox 12" id="12"/>
          <p:cNvSpPr txBox="true"/>
          <p:nvPr/>
        </p:nvSpPr>
        <p:spPr>
          <a:xfrm rot="0">
            <a:off x="1535766" y="785950"/>
            <a:ext cx="3032398" cy="269240"/>
          </a:xfrm>
          <a:prstGeom prst="rect">
            <a:avLst/>
          </a:prstGeom>
        </p:spPr>
        <p:txBody>
          <a:bodyPr anchor="t" rtlCol="false" tIns="0" lIns="0" bIns="0" rIns="0">
            <a:spAutoFit/>
          </a:bodyPr>
          <a:lstStyle/>
          <a:p>
            <a:pPr>
              <a:lnSpc>
                <a:spcPts val="1869"/>
              </a:lnSpc>
            </a:pPr>
            <a:r>
              <a:rPr lang="en-US" sz="1699" spc="67">
                <a:solidFill>
                  <a:srgbClr val="FFFEFE"/>
                </a:solidFill>
                <a:latin typeface="Kollektif Bold"/>
              </a:rPr>
              <a:t>INTEL</a:t>
            </a:r>
          </a:p>
        </p:txBody>
      </p:sp>
    </p:spTree>
  </p:cSld>
  <p:clrMapOvr>
    <a:masterClrMapping/>
  </p:clrMapOvr>
  <p:transition spd="fast">
    <p:push dir="d"/>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1146068" y="3205076"/>
            <a:ext cx="14283863" cy="12962606"/>
          </a:xfrm>
          <a:custGeom>
            <a:avLst/>
            <a:gdLst/>
            <a:ahLst/>
            <a:cxnLst/>
            <a:rect r="r" b="b" t="t" l="l"/>
            <a:pathLst>
              <a:path h="12962606" w="14283863">
                <a:moveTo>
                  <a:pt x="0" y="0"/>
                </a:moveTo>
                <a:lnTo>
                  <a:pt x="14283864" y="0"/>
                </a:lnTo>
                <a:lnTo>
                  <a:pt x="14283864"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586145" y="-1451056"/>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Freeform 5" id="5"/>
          <p:cNvSpPr/>
          <p:nvPr/>
        </p:nvSpPr>
        <p:spPr>
          <a:xfrm flipH="false" flipV="false" rot="0">
            <a:off x="8215123" y="-3437304"/>
            <a:ext cx="15090198" cy="15090198"/>
          </a:xfrm>
          <a:custGeom>
            <a:avLst/>
            <a:gdLst/>
            <a:ahLst/>
            <a:cxnLst/>
            <a:rect r="r" b="b" t="t" l="l"/>
            <a:pathLst>
              <a:path h="15090198" w="15090198">
                <a:moveTo>
                  <a:pt x="0" y="0"/>
                </a:moveTo>
                <a:lnTo>
                  <a:pt x="15090198" y="0"/>
                </a:lnTo>
                <a:lnTo>
                  <a:pt x="15090198" y="15090198"/>
                </a:lnTo>
                <a:lnTo>
                  <a:pt x="0" y="15090198"/>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999" y="3474818"/>
            <a:ext cx="18978998" cy="2326012"/>
          </a:xfrm>
          <a:prstGeom prst="rect">
            <a:avLst/>
          </a:prstGeom>
        </p:spPr>
        <p:txBody>
          <a:bodyPr anchor="t" rtlCol="false" tIns="0" lIns="0" bIns="0" rIns="0">
            <a:spAutoFit/>
          </a:bodyPr>
          <a:lstStyle/>
          <a:p>
            <a:pPr algn="ctr">
              <a:lnSpc>
                <a:spcPts val="18764"/>
              </a:lnSpc>
            </a:pPr>
            <a:r>
              <a:rPr lang="en-US" sz="13499" spc="458">
                <a:solidFill>
                  <a:srgbClr val="FFFCF3"/>
                </a:solidFill>
                <a:latin typeface="Now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330033" y="1217131"/>
            <a:ext cx="959718" cy="959718"/>
          </a:xfrm>
          <a:custGeom>
            <a:avLst/>
            <a:gdLst/>
            <a:ahLst/>
            <a:cxnLst/>
            <a:rect r="r" b="b" t="t" l="l"/>
            <a:pathLst>
              <a:path h="959718" w="959718">
                <a:moveTo>
                  <a:pt x="0" y="0"/>
                </a:moveTo>
                <a:lnTo>
                  <a:pt x="959719" y="0"/>
                </a:lnTo>
                <a:lnTo>
                  <a:pt x="959719" y="959719"/>
                </a:lnTo>
                <a:lnTo>
                  <a:pt x="0" y="9597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44794" y="4169306"/>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344794" y="6819167"/>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35766" y="4251973"/>
            <a:ext cx="6583735" cy="5256233"/>
          </a:xfrm>
          <a:custGeom>
            <a:avLst/>
            <a:gdLst/>
            <a:ahLst/>
            <a:cxnLst/>
            <a:rect r="r" b="b" t="t" l="l"/>
            <a:pathLst>
              <a:path h="5256233" w="6583735">
                <a:moveTo>
                  <a:pt x="0" y="0"/>
                </a:moveTo>
                <a:lnTo>
                  <a:pt x="6583735" y="0"/>
                </a:lnTo>
                <a:lnTo>
                  <a:pt x="6583735" y="5256232"/>
                </a:lnTo>
                <a:lnTo>
                  <a:pt x="0" y="5256232"/>
                </a:lnTo>
                <a:lnTo>
                  <a:pt x="0" y="0"/>
                </a:lnTo>
                <a:close/>
              </a:path>
            </a:pathLst>
          </a:custGeom>
          <a:blipFill>
            <a:blip r:embed="rId10"/>
            <a:stretch>
              <a:fillRect l="-2363" t="-641" r="-551" b="0"/>
            </a:stretch>
          </a:blipFill>
        </p:spPr>
      </p:sp>
      <p:sp>
        <p:nvSpPr>
          <p:cNvPr name="TextBox 9" id="9"/>
          <p:cNvSpPr txBox="true"/>
          <p:nvPr/>
        </p:nvSpPr>
        <p:spPr>
          <a:xfrm rot="0">
            <a:off x="1473866" y="1704410"/>
            <a:ext cx="7856167" cy="925830"/>
          </a:xfrm>
          <a:prstGeom prst="rect">
            <a:avLst/>
          </a:prstGeom>
        </p:spPr>
        <p:txBody>
          <a:bodyPr anchor="t" rtlCol="false" tIns="0" lIns="0" bIns="0" rIns="0">
            <a:spAutoFit/>
          </a:bodyPr>
          <a:lstStyle/>
          <a:p>
            <a:pPr>
              <a:lnSpc>
                <a:spcPts val="7260"/>
              </a:lnSpc>
            </a:pPr>
            <a:r>
              <a:rPr lang="en-US" sz="6000">
                <a:solidFill>
                  <a:srgbClr val="FFDE59"/>
                </a:solidFill>
                <a:latin typeface="Roboto Bold"/>
              </a:rPr>
              <a:t>Use of AI in Intel:</a:t>
            </a:r>
          </a:p>
        </p:txBody>
      </p:sp>
      <p:sp>
        <p:nvSpPr>
          <p:cNvPr name="TextBox 10" id="10"/>
          <p:cNvSpPr txBox="true"/>
          <p:nvPr/>
        </p:nvSpPr>
        <p:spPr>
          <a:xfrm rot="0">
            <a:off x="10600193" y="1244947"/>
            <a:ext cx="6592123" cy="541528"/>
          </a:xfrm>
          <a:prstGeom prst="rect">
            <a:avLst/>
          </a:prstGeom>
        </p:spPr>
        <p:txBody>
          <a:bodyPr anchor="t" rtlCol="false" tIns="0" lIns="0" bIns="0" rIns="0">
            <a:spAutoFit/>
          </a:bodyPr>
          <a:lstStyle/>
          <a:p>
            <a:pPr>
              <a:lnSpc>
                <a:spcPts val="4465"/>
              </a:lnSpc>
            </a:pPr>
            <a:r>
              <a:rPr lang="en-US" sz="2899">
                <a:solidFill>
                  <a:srgbClr val="80EAFF"/>
                </a:solidFill>
                <a:latin typeface="Roboto Bold"/>
              </a:rPr>
              <a:t>Artificial intelligence for computing:</a:t>
            </a:r>
          </a:p>
        </p:txBody>
      </p:sp>
      <p:sp>
        <p:nvSpPr>
          <p:cNvPr name="TextBox 11" id="11"/>
          <p:cNvSpPr txBox="true"/>
          <p:nvPr/>
        </p:nvSpPr>
        <p:spPr>
          <a:xfrm rot="0">
            <a:off x="1473866" y="2778172"/>
            <a:ext cx="7856167" cy="908051"/>
          </a:xfrm>
          <a:prstGeom prst="rect">
            <a:avLst/>
          </a:prstGeom>
        </p:spPr>
        <p:txBody>
          <a:bodyPr anchor="t" rtlCol="false" tIns="0" lIns="0" bIns="0" rIns="0">
            <a:spAutoFit/>
          </a:bodyPr>
          <a:lstStyle/>
          <a:p>
            <a:pPr>
              <a:lnSpc>
                <a:spcPts val="3499"/>
              </a:lnSpc>
            </a:pPr>
            <a:r>
              <a:rPr lang="en-US" sz="2499">
                <a:solidFill>
                  <a:srgbClr val="FFFEFE"/>
                </a:solidFill>
                <a:latin typeface="Times New Roman"/>
              </a:rPr>
              <a:t>Intel is a company that is pioneering the use of artificial intelligence (AI) in a variety of ways</a:t>
            </a:r>
          </a:p>
        </p:txBody>
      </p:sp>
      <p:sp>
        <p:nvSpPr>
          <p:cNvPr name="TextBox 12" id="12"/>
          <p:cNvSpPr txBox="true"/>
          <p:nvPr/>
        </p:nvSpPr>
        <p:spPr>
          <a:xfrm rot="0">
            <a:off x="10563721" y="1827577"/>
            <a:ext cx="7187775" cy="2037080"/>
          </a:xfrm>
          <a:prstGeom prst="rect">
            <a:avLst/>
          </a:prstGeom>
        </p:spPr>
        <p:txBody>
          <a:bodyPr anchor="t" rtlCol="false" tIns="0" lIns="0" bIns="0" rIns="0">
            <a:spAutoFit/>
          </a:bodyPr>
          <a:lstStyle/>
          <a:p>
            <a:pPr algn="just">
              <a:lnSpc>
                <a:spcPts val="3220"/>
              </a:lnSpc>
            </a:pPr>
            <a:r>
              <a:rPr lang="en-US" sz="2300">
                <a:solidFill>
                  <a:srgbClr val="FFFEFE"/>
                </a:solidFill>
                <a:latin typeface="Times New Roman"/>
              </a:rPr>
              <a:t>The company's AI-powered </a:t>
            </a:r>
            <a:r>
              <a:rPr lang="en-US" sz="2300">
                <a:solidFill>
                  <a:srgbClr val="D0FF5C"/>
                </a:solidFill>
                <a:latin typeface="Times New Roman"/>
              </a:rPr>
              <a:t>Deep Neural Network Boost (DNNL) library</a:t>
            </a:r>
            <a:r>
              <a:rPr lang="en-US" sz="2300">
                <a:solidFill>
                  <a:srgbClr val="FFFEFE"/>
                </a:solidFill>
                <a:latin typeface="Times New Roman"/>
              </a:rPr>
              <a:t> is used to accelerate the execution of deep learning workloads. Intel is also using AI to develop new kinds of hardware accelerators, such as the </a:t>
            </a:r>
            <a:r>
              <a:rPr lang="en-US" sz="2300">
                <a:solidFill>
                  <a:srgbClr val="D0FF5C"/>
                </a:solidFill>
                <a:latin typeface="Times New Roman"/>
              </a:rPr>
              <a:t>Nervana Neural Network Processor (NNP)</a:t>
            </a:r>
            <a:r>
              <a:rPr lang="en-US" sz="2300">
                <a:solidFill>
                  <a:srgbClr val="FFFEFE"/>
                </a:solidFill>
                <a:latin typeface="Times New Roman"/>
              </a:rPr>
              <a:t>.</a:t>
            </a:r>
          </a:p>
        </p:txBody>
      </p:sp>
      <p:sp>
        <p:nvSpPr>
          <p:cNvPr name="TextBox 13" id="13"/>
          <p:cNvSpPr txBox="true"/>
          <p:nvPr/>
        </p:nvSpPr>
        <p:spPr>
          <a:xfrm rot="0">
            <a:off x="1535766" y="785950"/>
            <a:ext cx="3032398" cy="269240"/>
          </a:xfrm>
          <a:prstGeom prst="rect">
            <a:avLst/>
          </a:prstGeom>
        </p:spPr>
        <p:txBody>
          <a:bodyPr anchor="t" rtlCol="false" tIns="0" lIns="0" bIns="0" rIns="0">
            <a:spAutoFit/>
          </a:bodyPr>
          <a:lstStyle/>
          <a:p>
            <a:pPr>
              <a:lnSpc>
                <a:spcPts val="1869"/>
              </a:lnSpc>
            </a:pPr>
            <a:r>
              <a:rPr lang="en-US" sz="1699" spc="67">
                <a:solidFill>
                  <a:srgbClr val="FFFCF3"/>
                </a:solidFill>
                <a:latin typeface="Kollektif Bold"/>
              </a:rPr>
              <a:t>INTEL</a:t>
            </a:r>
          </a:p>
        </p:txBody>
      </p:sp>
      <p:sp>
        <p:nvSpPr>
          <p:cNvPr name="TextBox 14" id="14"/>
          <p:cNvSpPr txBox="true"/>
          <p:nvPr/>
        </p:nvSpPr>
        <p:spPr>
          <a:xfrm rot="0">
            <a:off x="9344794" y="1373809"/>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EFE"/>
                </a:solidFill>
                <a:latin typeface="Roboto Bold"/>
              </a:rPr>
              <a:t>01</a:t>
            </a:r>
          </a:p>
        </p:txBody>
      </p:sp>
      <p:sp>
        <p:nvSpPr>
          <p:cNvPr name="TextBox 15" id="15"/>
          <p:cNvSpPr txBox="true"/>
          <p:nvPr/>
        </p:nvSpPr>
        <p:spPr>
          <a:xfrm rot="0">
            <a:off x="10600193" y="4309123"/>
            <a:ext cx="5573661" cy="565785"/>
          </a:xfrm>
          <a:prstGeom prst="rect">
            <a:avLst/>
          </a:prstGeom>
        </p:spPr>
        <p:txBody>
          <a:bodyPr anchor="t" rtlCol="false" tIns="0" lIns="0" bIns="0" rIns="0">
            <a:spAutoFit/>
          </a:bodyPr>
          <a:lstStyle/>
          <a:p>
            <a:pPr>
              <a:lnSpc>
                <a:spcPts val="4619"/>
              </a:lnSpc>
            </a:pPr>
            <a:r>
              <a:rPr lang="en-US" sz="2999">
                <a:solidFill>
                  <a:srgbClr val="80EAFF"/>
                </a:solidFill>
                <a:latin typeface="Roboto Bold"/>
              </a:rPr>
              <a:t>AI for data centers:                                                                                                                                                                                                                                                                                                                                                                                                                                                                                                                                                                                                                                </a:t>
            </a:r>
          </a:p>
        </p:txBody>
      </p:sp>
      <p:sp>
        <p:nvSpPr>
          <p:cNvPr name="TextBox 16" id="16"/>
          <p:cNvSpPr txBox="true"/>
          <p:nvPr/>
        </p:nvSpPr>
        <p:spPr>
          <a:xfrm rot="0">
            <a:off x="10600193" y="5116887"/>
            <a:ext cx="7217296" cy="1236980"/>
          </a:xfrm>
          <a:prstGeom prst="rect">
            <a:avLst/>
          </a:prstGeom>
        </p:spPr>
        <p:txBody>
          <a:bodyPr anchor="t" rtlCol="false" tIns="0" lIns="0" bIns="0" rIns="0">
            <a:spAutoFit/>
          </a:bodyPr>
          <a:lstStyle/>
          <a:p>
            <a:pPr algn="just">
              <a:lnSpc>
                <a:spcPts val="3220"/>
              </a:lnSpc>
            </a:pPr>
            <a:r>
              <a:rPr lang="en-US" sz="2300">
                <a:solidFill>
                  <a:srgbClr val="FFFFFF"/>
                </a:solidFill>
                <a:latin typeface="Times New Roman"/>
              </a:rPr>
              <a:t>The company is developing AI-powered algorithms that can optimize resource allocation, predict and prevent failures, and automate tasks. </a:t>
            </a:r>
          </a:p>
        </p:txBody>
      </p:sp>
      <p:sp>
        <p:nvSpPr>
          <p:cNvPr name="TextBox 17" id="17"/>
          <p:cNvSpPr txBox="true"/>
          <p:nvPr/>
        </p:nvSpPr>
        <p:spPr>
          <a:xfrm rot="0">
            <a:off x="9344794" y="4366273"/>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EFE"/>
                </a:solidFill>
                <a:latin typeface="Roboto Bold"/>
              </a:rPr>
              <a:t>02</a:t>
            </a:r>
          </a:p>
        </p:txBody>
      </p:sp>
      <p:sp>
        <p:nvSpPr>
          <p:cNvPr name="TextBox 18" id="18"/>
          <p:cNvSpPr txBox="true"/>
          <p:nvPr/>
        </p:nvSpPr>
        <p:spPr>
          <a:xfrm rot="0">
            <a:off x="10600193" y="6875228"/>
            <a:ext cx="5573661" cy="565785"/>
          </a:xfrm>
          <a:prstGeom prst="rect">
            <a:avLst/>
          </a:prstGeom>
        </p:spPr>
        <p:txBody>
          <a:bodyPr anchor="t" rtlCol="false" tIns="0" lIns="0" bIns="0" rIns="0">
            <a:spAutoFit/>
          </a:bodyPr>
          <a:lstStyle/>
          <a:p>
            <a:pPr>
              <a:lnSpc>
                <a:spcPts val="4619"/>
              </a:lnSpc>
            </a:pPr>
            <a:r>
              <a:rPr lang="en-US" sz="2999">
                <a:solidFill>
                  <a:srgbClr val="80EAFF"/>
                </a:solidFill>
                <a:latin typeface="Roboto Bold"/>
              </a:rPr>
              <a:t>AI for Internet of Things:</a:t>
            </a:r>
          </a:p>
        </p:txBody>
      </p:sp>
      <p:sp>
        <p:nvSpPr>
          <p:cNvPr name="TextBox 19" id="19"/>
          <p:cNvSpPr txBox="true"/>
          <p:nvPr/>
        </p:nvSpPr>
        <p:spPr>
          <a:xfrm rot="0">
            <a:off x="10563721" y="7602938"/>
            <a:ext cx="7151304" cy="1264149"/>
          </a:xfrm>
          <a:prstGeom prst="rect">
            <a:avLst/>
          </a:prstGeom>
        </p:spPr>
        <p:txBody>
          <a:bodyPr anchor="t" rtlCol="false" tIns="0" lIns="0" bIns="0" rIns="0">
            <a:spAutoFit/>
          </a:bodyPr>
          <a:lstStyle/>
          <a:p>
            <a:pPr algn="just">
              <a:lnSpc>
                <a:spcPts val="3297"/>
              </a:lnSpc>
            </a:pPr>
            <a:r>
              <a:rPr lang="en-US" sz="2355">
                <a:solidFill>
                  <a:srgbClr val="FFFFFF"/>
                </a:solidFill>
                <a:latin typeface="Times New Roman"/>
              </a:rPr>
              <a:t>The company is developing AI-powered algorithms that can analyze sensor data, identify patterns, and make prediction</a:t>
            </a:r>
          </a:p>
        </p:txBody>
      </p:sp>
      <p:sp>
        <p:nvSpPr>
          <p:cNvPr name="TextBox 20" id="20"/>
          <p:cNvSpPr txBox="true"/>
          <p:nvPr/>
        </p:nvSpPr>
        <p:spPr>
          <a:xfrm rot="0">
            <a:off x="9330033" y="7016403"/>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EFE"/>
                </a:solidFill>
                <a:latin typeface="Roboto Bold"/>
              </a:rPr>
              <a:t>03</a:t>
            </a:r>
          </a:p>
        </p:txBody>
      </p:sp>
      <p:sp>
        <p:nvSpPr>
          <p:cNvPr name="Freeform 21" id="21"/>
          <p:cNvSpPr/>
          <p:nvPr/>
        </p:nvSpPr>
        <p:spPr>
          <a:xfrm flipH="false" flipV="false" rot="1973881">
            <a:off x="13505294" y="-2605540"/>
            <a:ext cx="3391326" cy="3387087"/>
          </a:xfrm>
          <a:custGeom>
            <a:avLst/>
            <a:gdLst/>
            <a:ahLst/>
            <a:cxnLst/>
            <a:rect r="r" b="b" t="t" l="l"/>
            <a:pathLst>
              <a:path h="3387087" w="3391326">
                <a:moveTo>
                  <a:pt x="0" y="0"/>
                </a:moveTo>
                <a:lnTo>
                  <a:pt x="3391326" y="0"/>
                </a:lnTo>
                <a:lnTo>
                  <a:pt x="3391326" y="3387086"/>
                </a:lnTo>
                <a:lnTo>
                  <a:pt x="0" y="3387086"/>
                </a:lnTo>
                <a:lnTo>
                  <a:pt x="0" y="0"/>
                </a:lnTo>
                <a:close/>
              </a:path>
            </a:pathLst>
          </a:custGeom>
          <a:blipFill>
            <a:blip r:embed="rId11"/>
            <a:stretch>
              <a:fillRect l="0" t="0" r="0" b="0"/>
            </a:stretch>
          </a:blipFill>
        </p:spPr>
      </p:sp>
      <p:sp>
        <p:nvSpPr>
          <p:cNvPr name="Freeform 22" id="22"/>
          <p:cNvSpPr/>
          <p:nvPr/>
        </p:nvSpPr>
        <p:spPr>
          <a:xfrm flipH="false" flipV="false" rot="-1486492">
            <a:off x="11918195" y="8832582"/>
            <a:ext cx="3391326" cy="3490492"/>
          </a:xfrm>
          <a:custGeom>
            <a:avLst/>
            <a:gdLst/>
            <a:ahLst/>
            <a:cxnLst/>
            <a:rect r="r" b="b" t="t" l="l"/>
            <a:pathLst>
              <a:path h="3490492" w="3391326">
                <a:moveTo>
                  <a:pt x="0" y="0"/>
                </a:moveTo>
                <a:lnTo>
                  <a:pt x="3391326" y="0"/>
                </a:lnTo>
                <a:lnTo>
                  <a:pt x="3391326" y="3490492"/>
                </a:lnTo>
                <a:lnTo>
                  <a:pt x="0" y="3490492"/>
                </a:lnTo>
                <a:lnTo>
                  <a:pt x="0" y="0"/>
                </a:lnTo>
                <a:close/>
              </a:path>
            </a:pathLst>
          </a:custGeom>
          <a:blipFill>
            <a:blip r:embed="rId11"/>
            <a:stretch>
              <a:fillRect l="-1526" t="0" r="-1526" b="0"/>
            </a:stretch>
          </a:blipFill>
        </p:spPr>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23859" y="1531212"/>
            <a:ext cx="959718" cy="959718"/>
          </a:xfrm>
          <a:custGeom>
            <a:avLst/>
            <a:gdLst/>
            <a:ahLst/>
            <a:cxnLst/>
            <a:rect r="r" b="b" t="t" l="l"/>
            <a:pathLst>
              <a:path h="959718" w="959718">
                <a:moveTo>
                  <a:pt x="0" y="0"/>
                </a:moveTo>
                <a:lnTo>
                  <a:pt x="959719" y="0"/>
                </a:lnTo>
                <a:lnTo>
                  <a:pt x="959719" y="959719"/>
                </a:lnTo>
                <a:lnTo>
                  <a:pt x="0" y="9597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581863" y="4445264"/>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623859" y="7033397"/>
            <a:ext cx="959718" cy="959718"/>
          </a:xfrm>
          <a:custGeom>
            <a:avLst/>
            <a:gdLst/>
            <a:ahLst/>
            <a:cxnLst/>
            <a:rect r="r" b="b" t="t" l="l"/>
            <a:pathLst>
              <a:path h="959718" w="959718">
                <a:moveTo>
                  <a:pt x="0" y="0"/>
                </a:moveTo>
                <a:lnTo>
                  <a:pt x="959719" y="0"/>
                </a:lnTo>
                <a:lnTo>
                  <a:pt x="959719" y="959719"/>
                </a:lnTo>
                <a:lnTo>
                  <a:pt x="0" y="9597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32015" y="4386387"/>
            <a:ext cx="8625997" cy="4711835"/>
          </a:xfrm>
          <a:custGeom>
            <a:avLst/>
            <a:gdLst/>
            <a:ahLst/>
            <a:cxnLst/>
            <a:rect r="r" b="b" t="t" l="l"/>
            <a:pathLst>
              <a:path h="4711835" w="8625997">
                <a:moveTo>
                  <a:pt x="0" y="0"/>
                </a:moveTo>
                <a:lnTo>
                  <a:pt x="8625998" y="0"/>
                </a:lnTo>
                <a:lnTo>
                  <a:pt x="8625998" y="4711834"/>
                </a:lnTo>
                <a:lnTo>
                  <a:pt x="0" y="4711834"/>
                </a:lnTo>
                <a:lnTo>
                  <a:pt x="0" y="0"/>
                </a:lnTo>
                <a:close/>
              </a:path>
            </a:pathLst>
          </a:custGeom>
          <a:blipFill>
            <a:blip r:embed="rId8"/>
            <a:stretch>
              <a:fillRect l="-8053" t="0" r="-7565" b="-1689"/>
            </a:stretch>
          </a:blipFill>
        </p:spPr>
      </p:sp>
      <p:sp>
        <p:nvSpPr>
          <p:cNvPr name="TextBox 8" id="8"/>
          <p:cNvSpPr txBox="true"/>
          <p:nvPr/>
        </p:nvSpPr>
        <p:spPr>
          <a:xfrm rot="0">
            <a:off x="1473866" y="2018491"/>
            <a:ext cx="7856167" cy="925830"/>
          </a:xfrm>
          <a:prstGeom prst="rect">
            <a:avLst/>
          </a:prstGeom>
        </p:spPr>
        <p:txBody>
          <a:bodyPr anchor="t" rtlCol="false" tIns="0" lIns="0" bIns="0" rIns="0">
            <a:spAutoFit/>
          </a:bodyPr>
          <a:lstStyle/>
          <a:p>
            <a:pPr>
              <a:lnSpc>
                <a:spcPts val="7260"/>
              </a:lnSpc>
            </a:pPr>
            <a:r>
              <a:rPr lang="en-US" sz="6000">
                <a:solidFill>
                  <a:srgbClr val="FFDE59"/>
                </a:solidFill>
                <a:latin typeface="Roboto Bold"/>
              </a:rPr>
              <a:t>Use of AI in Intel:</a:t>
            </a:r>
          </a:p>
        </p:txBody>
      </p:sp>
      <p:sp>
        <p:nvSpPr>
          <p:cNvPr name="TextBox 9" id="9"/>
          <p:cNvSpPr txBox="true"/>
          <p:nvPr/>
        </p:nvSpPr>
        <p:spPr>
          <a:xfrm rot="0">
            <a:off x="10853394" y="1714389"/>
            <a:ext cx="5573661" cy="541528"/>
          </a:xfrm>
          <a:prstGeom prst="rect">
            <a:avLst/>
          </a:prstGeom>
        </p:spPr>
        <p:txBody>
          <a:bodyPr anchor="t" rtlCol="false" tIns="0" lIns="0" bIns="0" rIns="0">
            <a:spAutoFit/>
          </a:bodyPr>
          <a:lstStyle/>
          <a:p>
            <a:pPr>
              <a:lnSpc>
                <a:spcPts val="4465"/>
              </a:lnSpc>
            </a:pPr>
            <a:r>
              <a:rPr lang="en-US" sz="2899">
                <a:solidFill>
                  <a:srgbClr val="80EAFF"/>
                </a:solidFill>
                <a:latin typeface="Roboto Bold"/>
              </a:rPr>
              <a:t>AI for edge computing:</a:t>
            </a:r>
          </a:p>
        </p:txBody>
      </p:sp>
      <p:sp>
        <p:nvSpPr>
          <p:cNvPr name="TextBox 10" id="10"/>
          <p:cNvSpPr txBox="true"/>
          <p:nvPr/>
        </p:nvSpPr>
        <p:spPr>
          <a:xfrm rot="0">
            <a:off x="1473866" y="3180521"/>
            <a:ext cx="7856167" cy="872491"/>
          </a:xfrm>
          <a:prstGeom prst="rect">
            <a:avLst/>
          </a:prstGeom>
        </p:spPr>
        <p:txBody>
          <a:bodyPr anchor="t" rtlCol="false" tIns="0" lIns="0" bIns="0" rIns="0">
            <a:spAutoFit/>
          </a:bodyPr>
          <a:lstStyle/>
          <a:p>
            <a:pPr>
              <a:lnSpc>
                <a:spcPts val="3359"/>
              </a:lnSpc>
            </a:pPr>
            <a:r>
              <a:rPr lang="en-US" sz="2399">
                <a:solidFill>
                  <a:srgbClr val="FFFCF3"/>
                </a:solidFill>
                <a:latin typeface="Times New Roman"/>
              </a:rPr>
              <a:t>Intel is a company that is pioneering the use of artificial intelligence (AI) in a variety of ways</a:t>
            </a:r>
          </a:p>
        </p:txBody>
      </p:sp>
      <p:sp>
        <p:nvSpPr>
          <p:cNvPr name="TextBox 11" id="11"/>
          <p:cNvSpPr txBox="true"/>
          <p:nvPr/>
        </p:nvSpPr>
        <p:spPr>
          <a:xfrm rot="0">
            <a:off x="10853394" y="2609656"/>
            <a:ext cx="6705840" cy="1236980"/>
          </a:xfrm>
          <a:prstGeom prst="rect">
            <a:avLst/>
          </a:prstGeom>
        </p:spPr>
        <p:txBody>
          <a:bodyPr anchor="t" rtlCol="false" tIns="0" lIns="0" bIns="0" rIns="0">
            <a:spAutoFit/>
          </a:bodyPr>
          <a:lstStyle/>
          <a:p>
            <a:pPr algn="just">
              <a:lnSpc>
                <a:spcPts val="3220"/>
              </a:lnSpc>
            </a:pPr>
            <a:r>
              <a:rPr lang="en-US" sz="2300">
                <a:solidFill>
                  <a:srgbClr val="FFFEFE"/>
                </a:solidFill>
                <a:latin typeface="Times New Roman"/>
              </a:rPr>
              <a:t>Intel is also developing AI-powered tools that can help developers build and deploy edge computing applications.</a:t>
            </a:r>
          </a:p>
        </p:txBody>
      </p:sp>
      <p:sp>
        <p:nvSpPr>
          <p:cNvPr name="TextBox 12" id="12"/>
          <p:cNvSpPr txBox="true"/>
          <p:nvPr/>
        </p:nvSpPr>
        <p:spPr>
          <a:xfrm rot="0">
            <a:off x="1535766" y="785950"/>
            <a:ext cx="3032398" cy="269240"/>
          </a:xfrm>
          <a:prstGeom prst="rect">
            <a:avLst/>
          </a:prstGeom>
        </p:spPr>
        <p:txBody>
          <a:bodyPr anchor="t" rtlCol="false" tIns="0" lIns="0" bIns="0" rIns="0">
            <a:spAutoFit/>
          </a:bodyPr>
          <a:lstStyle/>
          <a:p>
            <a:pPr>
              <a:lnSpc>
                <a:spcPts val="1869"/>
              </a:lnSpc>
            </a:pPr>
            <a:r>
              <a:rPr lang="en-US" sz="1699" spc="67">
                <a:solidFill>
                  <a:srgbClr val="F1F2F2"/>
                </a:solidFill>
                <a:latin typeface="Kollektif Bold"/>
              </a:rPr>
              <a:t>INTEL</a:t>
            </a:r>
          </a:p>
        </p:txBody>
      </p:sp>
      <p:sp>
        <p:nvSpPr>
          <p:cNvPr name="TextBox 13" id="13"/>
          <p:cNvSpPr txBox="true"/>
          <p:nvPr/>
        </p:nvSpPr>
        <p:spPr>
          <a:xfrm rot="0">
            <a:off x="9559722" y="1726235"/>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EFE"/>
                </a:solidFill>
                <a:latin typeface="Roboto Bold"/>
              </a:rPr>
              <a:t>04</a:t>
            </a:r>
          </a:p>
        </p:txBody>
      </p:sp>
      <p:sp>
        <p:nvSpPr>
          <p:cNvPr name="TextBox 14" id="14"/>
          <p:cNvSpPr txBox="true"/>
          <p:nvPr/>
        </p:nvSpPr>
        <p:spPr>
          <a:xfrm rot="0">
            <a:off x="10853394" y="4601972"/>
            <a:ext cx="5573661" cy="541528"/>
          </a:xfrm>
          <a:prstGeom prst="rect">
            <a:avLst/>
          </a:prstGeom>
        </p:spPr>
        <p:txBody>
          <a:bodyPr anchor="t" rtlCol="false" tIns="0" lIns="0" bIns="0" rIns="0">
            <a:spAutoFit/>
          </a:bodyPr>
          <a:lstStyle/>
          <a:p>
            <a:pPr>
              <a:lnSpc>
                <a:spcPts val="4465"/>
              </a:lnSpc>
            </a:pPr>
            <a:r>
              <a:rPr lang="en-US" sz="2899">
                <a:solidFill>
                  <a:srgbClr val="80EAFF"/>
                </a:solidFill>
                <a:latin typeface="Roboto Bold"/>
              </a:rPr>
              <a:t>AI for Healthcare:                                                                                                                                        </a:t>
            </a:r>
            <a:r>
              <a:rPr lang="en-US" sz="2899">
                <a:solidFill>
                  <a:srgbClr val="80EAFF"/>
                </a:solidFill>
                <a:latin typeface="Roboto"/>
              </a:rPr>
              <a:t>                                                                                                                                                                                                                                                                                                                                                                                                                                                                                                                                                                                                           </a:t>
            </a:r>
          </a:p>
        </p:txBody>
      </p:sp>
      <p:sp>
        <p:nvSpPr>
          <p:cNvPr name="TextBox 15" id="15"/>
          <p:cNvSpPr txBox="true"/>
          <p:nvPr/>
        </p:nvSpPr>
        <p:spPr>
          <a:xfrm rot="0">
            <a:off x="10853394" y="5370707"/>
            <a:ext cx="6822235" cy="1236980"/>
          </a:xfrm>
          <a:prstGeom prst="rect">
            <a:avLst/>
          </a:prstGeom>
        </p:spPr>
        <p:txBody>
          <a:bodyPr anchor="t" rtlCol="false" tIns="0" lIns="0" bIns="0" rIns="0">
            <a:spAutoFit/>
          </a:bodyPr>
          <a:lstStyle/>
          <a:p>
            <a:pPr algn="just">
              <a:lnSpc>
                <a:spcPts val="3220"/>
              </a:lnSpc>
            </a:pPr>
            <a:r>
              <a:rPr lang="en-US" sz="2300">
                <a:solidFill>
                  <a:srgbClr val="FFFCF3"/>
                </a:solidFill>
                <a:latin typeface="Times New Roman"/>
              </a:rPr>
              <a:t>The company is developing AI-powered algorithms that can analyze medical images, such as X-rays and CT scans, to identify abnormalities. </a:t>
            </a:r>
          </a:p>
        </p:txBody>
      </p:sp>
      <p:sp>
        <p:nvSpPr>
          <p:cNvPr name="TextBox 16" id="16"/>
          <p:cNvSpPr txBox="true"/>
          <p:nvPr/>
        </p:nvSpPr>
        <p:spPr>
          <a:xfrm rot="0">
            <a:off x="9589243" y="4649597"/>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EFE"/>
                </a:solidFill>
                <a:latin typeface="Roboto Bold"/>
              </a:rPr>
              <a:t>05</a:t>
            </a:r>
          </a:p>
        </p:txBody>
      </p:sp>
      <p:sp>
        <p:nvSpPr>
          <p:cNvPr name="TextBox 17" id="17"/>
          <p:cNvSpPr txBox="true"/>
          <p:nvPr/>
        </p:nvSpPr>
        <p:spPr>
          <a:xfrm rot="0">
            <a:off x="10777527" y="7209885"/>
            <a:ext cx="5573661" cy="541528"/>
          </a:xfrm>
          <a:prstGeom prst="rect">
            <a:avLst/>
          </a:prstGeom>
        </p:spPr>
        <p:txBody>
          <a:bodyPr anchor="t" rtlCol="false" tIns="0" lIns="0" bIns="0" rIns="0">
            <a:spAutoFit/>
          </a:bodyPr>
          <a:lstStyle/>
          <a:p>
            <a:pPr>
              <a:lnSpc>
                <a:spcPts val="4465"/>
              </a:lnSpc>
            </a:pPr>
            <a:r>
              <a:rPr lang="en-US" sz="2899">
                <a:solidFill>
                  <a:srgbClr val="80EAFF"/>
                </a:solidFill>
                <a:latin typeface="Roboto Semi-Bold"/>
              </a:rPr>
              <a:t>AI Developer Community:</a:t>
            </a:r>
          </a:p>
        </p:txBody>
      </p:sp>
      <p:sp>
        <p:nvSpPr>
          <p:cNvPr name="TextBox 18" id="18"/>
          <p:cNvSpPr txBox="true"/>
          <p:nvPr/>
        </p:nvSpPr>
        <p:spPr>
          <a:xfrm rot="0">
            <a:off x="10777527" y="7861241"/>
            <a:ext cx="6973970" cy="1236980"/>
          </a:xfrm>
          <a:prstGeom prst="rect">
            <a:avLst/>
          </a:prstGeom>
        </p:spPr>
        <p:txBody>
          <a:bodyPr anchor="t" rtlCol="false" tIns="0" lIns="0" bIns="0" rIns="0">
            <a:spAutoFit/>
          </a:bodyPr>
          <a:lstStyle/>
          <a:p>
            <a:pPr algn="just">
              <a:lnSpc>
                <a:spcPts val="3220"/>
              </a:lnSpc>
            </a:pPr>
            <a:r>
              <a:rPr lang="en-US" sz="2300">
                <a:solidFill>
                  <a:srgbClr val="FFFEFE"/>
                </a:solidFill>
                <a:latin typeface="Times New Roman"/>
              </a:rPr>
              <a:t>Intel supports a community of developers interested in AI by providing resources, tools, and platforms for building and optimizing AI applications.</a:t>
            </a:r>
          </a:p>
        </p:txBody>
      </p:sp>
      <p:sp>
        <p:nvSpPr>
          <p:cNvPr name="TextBox 19" id="19"/>
          <p:cNvSpPr txBox="true"/>
          <p:nvPr/>
        </p:nvSpPr>
        <p:spPr>
          <a:xfrm rot="0">
            <a:off x="9623859" y="7257510"/>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EFE"/>
                </a:solidFill>
                <a:latin typeface="Roboto Bold"/>
              </a:rPr>
              <a:t>06</a:t>
            </a:r>
          </a:p>
        </p:txBody>
      </p:sp>
      <p:sp>
        <p:nvSpPr>
          <p:cNvPr name="Freeform 20" id="20"/>
          <p:cNvSpPr/>
          <p:nvPr/>
        </p:nvSpPr>
        <p:spPr>
          <a:xfrm flipH="false" flipV="false" rot="0">
            <a:off x="-2690909" y="14208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1973881">
            <a:off x="13712249" y="-1693543"/>
            <a:ext cx="3391326" cy="3387087"/>
          </a:xfrm>
          <a:custGeom>
            <a:avLst/>
            <a:gdLst/>
            <a:ahLst/>
            <a:cxnLst/>
            <a:rect r="r" b="b" t="t" l="l"/>
            <a:pathLst>
              <a:path h="3387087" w="3391326">
                <a:moveTo>
                  <a:pt x="0" y="0"/>
                </a:moveTo>
                <a:lnTo>
                  <a:pt x="3391326" y="0"/>
                </a:lnTo>
                <a:lnTo>
                  <a:pt x="3391326" y="3387086"/>
                </a:lnTo>
                <a:lnTo>
                  <a:pt x="0" y="3387086"/>
                </a:lnTo>
                <a:lnTo>
                  <a:pt x="0" y="0"/>
                </a:lnTo>
                <a:close/>
              </a:path>
            </a:pathLst>
          </a:custGeom>
          <a:blipFill>
            <a:blip r:embed="rId11"/>
            <a:stretch>
              <a:fillRect l="0" t="0" r="0" b="0"/>
            </a:stretch>
          </a:blipFill>
        </p:spPr>
      </p:sp>
      <p:sp>
        <p:nvSpPr>
          <p:cNvPr name="Freeform 22" id="22"/>
          <p:cNvSpPr/>
          <p:nvPr/>
        </p:nvSpPr>
        <p:spPr>
          <a:xfrm flipH="false" flipV="false" rot="-1486492">
            <a:off x="16734347" y="8511194"/>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11"/>
            <a:stretch>
              <a:fillRect l="0" t="0" r="0" b="0"/>
            </a:stretch>
          </a:blipFill>
        </p:spPr>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0" y="2479327"/>
            <a:ext cx="18469073" cy="7807673"/>
          </a:xfrm>
          <a:custGeom>
            <a:avLst/>
            <a:gdLst/>
            <a:ahLst/>
            <a:cxnLst/>
            <a:rect r="r" b="b" t="t" l="l"/>
            <a:pathLst>
              <a:path h="7807673" w="18469073">
                <a:moveTo>
                  <a:pt x="0" y="0"/>
                </a:moveTo>
                <a:lnTo>
                  <a:pt x="18469073" y="0"/>
                </a:lnTo>
                <a:lnTo>
                  <a:pt x="18469073" y="7807673"/>
                </a:lnTo>
                <a:lnTo>
                  <a:pt x="0" y="7807673"/>
                </a:lnTo>
                <a:lnTo>
                  <a:pt x="0" y="0"/>
                </a:lnTo>
                <a:close/>
              </a:path>
            </a:pathLst>
          </a:custGeom>
          <a:blipFill>
            <a:blip r:embed="rId2"/>
            <a:stretch>
              <a:fillRect l="0" t="-2110" r="0" b="-211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2146" y="9129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058966" y="-1635473"/>
            <a:ext cx="5300094" cy="4114800"/>
          </a:xfrm>
          <a:custGeom>
            <a:avLst/>
            <a:gdLst/>
            <a:ahLst/>
            <a:cxnLst/>
            <a:rect r="r" b="b" t="t" l="l"/>
            <a:pathLst>
              <a:path h="4114800" w="5300094">
                <a:moveTo>
                  <a:pt x="0" y="0"/>
                </a:moveTo>
                <a:lnTo>
                  <a:pt x="5300093" y="0"/>
                </a:lnTo>
                <a:lnTo>
                  <a:pt x="530009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688166" y="938350"/>
            <a:ext cx="3032398" cy="269240"/>
          </a:xfrm>
          <a:prstGeom prst="rect">
            <a:avLst/>
          </a:prstGeom>
        </p:spPr>
        <p:txBody>
          <a:bodyPr anchor="t" rtlCol="false" tIns="0" lIns="0" bIns="0" rIns="0">
            <a:spAutoFit/>
          </a:bodyPr>
          <a:lstStyle/>
          <a:p>
            <a:pPr>
              <a:lnSpc>
                <a:spcPts val="1869"/>
              </a:lnSpc>
            </a:pPr>
            <a:r>
              <a:rPr lang="en-US" sz="1699" spc="67">
                <a:solidFill>
                  <a:srgbClr val="FFFEFE"/>
                </a:solidFill>
                <a:latin typeface="Kollektif Bold"/>
              </a:rPr>
              <a:t>INTEL</a:t>
            </a:r>
          </a:p>
        </p:txBody>
      </p:sp>
      <p:sp>
        <p:nvSpPr>
          <p:cNvPr name="TextBox 7" id="7"/>
          <p:cNvSpPr txBox="true"/>
          <p:nvPr/>
        </p:nvSpPr>
        <p:spPr>
          <a:xfrm rot="0">
            <a:off x="844822" y="1072970"/>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DE59"/>
                </a:solidFill>
                <a:latin typeface="Roboto Bold"/>
              </a:rPr>
              <a:t>AI In INTEL</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018788" y="-133662"/>
            <a:ext cx="7354152" cy="10844186"/>
            <a:chOff x="0" y="0"/>
            <a:chExt cx="1936896" cy="2856082"/>
          </a:xfrm>
        </p:grpSpPr>
        <p:sp>
          <p:nvSpPr>
            <p:cNvPr name="Freeform 3" id="3"/>
            <p:cNvSpPr/>
            <p:nvPr/>
          </p:nvSpPr>
          <p:spPr>
            <a:xfrm flipH="false" flipV="false" rot="0">
              <a:off x="0" y="0"/>
              <a:ext cx="1936896" cy="2856082"/>
            </a:xfrm>
            <a:custGeom>
              <a:avLst/>
              <a:gdLst/>
              <a:ahLst/>
              <a:cxnLst/>
              <a:rect r="r" b="b" t="t" l="l"/>
              <a:pathLst>
                <a:path h="2856082" w="1936896">
                  <a:moveTo>
                    <a:pt x="0" y="0"/>
                  </a:moveTo>
                  <a:lnTo>
                    <a:pt x="1936896" y="0"/>
                  </a:lnTo>
                  <a:lnTo>
                    <a:pt x="1936896" y="2856082"/>
                  </a:lnTo>
                  <a:lnTo>
                    <a:pt x="0" y="2856082"/>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4" id="4"/>
            <p:cNvSpPr txBox="true"/>
            <p:nvPr/>
          </p:nvSpPr>
          <p:spPr>
            <a:xfrm>
              <a:off x="0" y="-9525"/>
              <a:ext cx="1936896" cy="2865607"/>
            </a:xfrm>
            <a:prstGeom prst="rect">
              <a:avLst/>
            </a:prstGeom>
          </p:spPr>
          <p:txBody>
            <a:bodyPr anchor="ctr" rtlCol="false" tIns="50800" lIns="50800" bIns="50800" rIns="50800"/>
            <a:lstStyle/>
            <a:p>
              <a:pPr algn="ctr">
                <a:lnSpc>
                  <a:spcPts val="3131"/>
                </a:lnSpc>
              </a:pPr>
            </a:p>
          </p:txBody>
        </p:sp>
      </p:grpSp>
      <p:sp>
        <p:nvSpPr>
          <p:cNvPr name="Freeform 5" id="5"/>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2"/>
            <a:stretch>
              <a:fillRect l="0" t="0" r="0" b="0"/>
            </a:stretch>
          </a:blipFill>
        </p:spPr>
      </p:sp>
      <p:sp>
        <p:nvSpPr>
          <p:cNvPr name="Freeform 6" id="6"/>
          <p:cNvSpPr/>
          <p:nvPr/>
        </p:nvSpPr>
        <p:spPr>
          <a:xfrm flipH="false" flipV="false" rot="1973881">
            <a:off x="12869941" y="-189999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2"/>
            <a:stretch>
              <a:fillRect l="0" t="0" r="0" b="0"/>
            </a:stretch>
          </a:blipFill>
        </p:spPr>
      </p:sp>
      <p:sp>
        <p:nvSpPr>
          <p:cNvPr name="TextBox 7" id="7"/>
          <p:cNvSpPr txBox="true"/>
          <p:nvPr/>
        </p:nvSpPr>
        <p:spPr>
          <a:xfrm rot="0">
            <a:off x="4708596" y="1089690"/>
            <a:ext cx="10301421" cy="1024890"/>
          </a:xfrm>
          <a:prstGeom prst="rect">
            <a:avLst/>
          </a:prstGeom>
        </p:spPr>
        <p:txBody>
          <a:bodyPr anchor="t" rtlCol="false" tIns="0" lIns="0" bIns="0" rIns="0">
            <a:spAutoFit/>
          </a:bodyPr>
          <a:lstStyle/>
          <a:p>
            <a:pPr marL="0" indent="0" lvl="0">
              <a:lnSpc>
                <a:spcPts val="8340"/>
              </a:lnSpc>
              <a:spcBef>
                <a:spcPct val="0"/>
              </a:spcBef>
            </a:pPr>
            <a:r>
              <a:rPr lang="en-US" sz="6000">
                <a:solidFill>
                  <a:srgbClr val="FFDE59"/>
                </a:solidFill>
                <a:latin typeface="Now Bold"/>
              </a:rPr>
              <a:t>INTEL AI WORKLOADS:</a:t>
            </a:r>
          </a:p>
        </p:txBody>
      </p:sp>
      <p:sp>
        <p:nvSpPr>
          <p:cNvPr name="TextBox 8" id="8"/>
          <p:cNvSpPr txBox="true"/>
          <p:nvPr/>
        </p:nvSpPr>
        <p:spPr>
          <a:xfrm rot="0">
            <a:off x="5655195" y="3567639"/>
            <a:ext cx="11226871" cy="2616327"/>
          </a:xfrm>
          <a:prstGeom prst="rect">
            <a:avLst/>
          </a:prstGeom>
        </p:spPr>
        <p:txBody>
          <a:bodyPr anchor="t" rtlCol="false" tIns="0" lIns="0" bIns="0" rIns="0">
            <a:spAutoFit/>
          </a:bodyPr>
          <a:lstStyle/>
          <a:p>
            <a:pPr>
              <a:lnSpc>
                <a:spcPts val="3504"/>
              </a:lnSpc>
            </a:pPr>
            <a:r>
              <a:rPr lang="en-US" sz="2400">
                <a:solidFill>
                  <a:srgbClr val="FFFEFE"/>
                </a:solidFill>
                <a:latin typeface="DM Sans"/>
              </a:rPr>
              <a:t>Intel offers a broad hardware portfolio and end-to-end AI pipeline software tools that can help you build a computer vision application with the right balance of performance and cost. </a:t>
            </a:r>
          </a:p>
          <a:p>
            <a:pPr>
              <a:lnSpc>
                <a:spcPts val="3504"/>
              </a:lnSpc>
            </a:pPr>
            <a:r>
              <a:rPr lang="en-US" sz="2400">
                <a:solidFill>
                  <a:srgbClr val="FFFEFE"/>
                </a:solidFill>
                <a:latin typeface="DM Sans"/>
              </a:rPr>
              <a:t>D</a:t>
            </a:r>
            <a:r>
              <a:rPr lang="en-US" sz="2400">
                <a:solidFill>
                  <a:srgbClr val="FFFEFE"/>
                </a:solidFill>
                <a:latin typeface="DM Sans"/>
              </a:rPr>
              <a:t>evelopers and data scientists can use our open source software tools, such as the </a:t>
            </a:r>
            <a:r>
              <a:rPr lang="en-US" sz="2400">
                <a:solidFill>
                  <a:srgbClr val="FFDE59"/>
                </a:solidFill>
                <a:latin typeface="DM Sans"/>
                <a:hlinkClick r:id="rId3" tooltip="https://www.intel.com/content/www/us/en/developer/tools/openvino-toolkit/overview.html"/>
              </a:rPr>
              <a:t>Intel® Distribution of OpenVINO™ toolkit</a:t>
            </a:r>
            <a:r>
              <a:rPr lang="en-US" sz="2400">
                <a:solidFill>
                  <a:srgbClr val="FFFEFE"/>
                </a:solidFill>
                <a:latin typeface="DM Sans"/>
              </a:rPr>
              <a:t>, to develop and optimize applications that easily scale across heterogeneous devices.</a:t>
            </a:r>
          </a:p>
        </p:txBody>
      </p:sp>
      <p:sp>
        <p:nvSpPr>
          <p:cNvPr name="TextBox 9" id="9"/>
          <p:cNvSpPr txBox="true"/>
          <p:nvPr/>
        </p:nvSpPr>
        <p:spPr>
          <a:xfrm rot="0">
            <a:off x="5655195" y="2770616"/>
            <a:ext cx="4204111" cy="498844"/>
          </a:xfrm>
          <a:prstGeom prst="rect">
            <a:avLst/>
          </a:prstGeom>
        </p:spPr>
        <p:txBody>
          <a:bodyPr anchor="t" rtlCol="false" tIns="0" lIns="0" bIns="0" rIns="0">
            <a:spAutoFit/>
          </a:bodyPr>
          <a:lstStyle/>
          <a:p>
            <a:pPr>
              <a:lnSpc>
                <a:spcPts val="4185"/>
              </a:lnSpc>
            </a:pPr>
            <a:r>
              <a:rPr lang="en-US" sz="3011">
                <a:solidFill>
                  <a:srgbClr val="B100E8"/>
                </a:solidFill>
                <a:latin typeface="Now Bold"/>
              </a:rPr>
              <a:t>Computer Vision</a:t>
            </a:r>
          </a:p>
        </p:txBody>
      </p:sp>
      <p:grpSp>
        <p:nvGrpSpPr>
          <p:cNvPr name="Group 10" id="10"/>
          <p:cNvGrpSpPr/>
          <p:nvPr/>
        </p:nvGrpSpPr>
        <p:grpSpPr>
          <a:xfrm rot="0">
            <a:off x="3356765" y="2347598"/>
            <a:ext cx="1757360" cy="175736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3" id="13"/>
          <p:cNvSpPr/>
          <p:nvPr/>
        </p:nvSpPr>
        <p:spPr>
          <a:xfrm flipH="false" flipV="false" rot="0">
            <a:off x="3816608" y="2818241"/>
            <a:ext cx="783430" cy="816073"/>
          </a:xfrm>
          <a:custGeom>
            <a:avLst/>
            <a:gdLst/>
            <a:ahLst/>
            <a:cxnLst/>
            <a:rect r="r" b="b" t="t" l="l"/>
            <a:pathLst>
              <a:path h="816073" w="783430">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3329643" y="6195065"/>
            <a:ext cx="1757360" cy="175736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7" id="17"/>
          <p:cNvSpPr/>
          <p:nvPr/>
        </p:nvSpPr>
        <p:spPr>
          <a:xfrm flipH="false" flipV="false" rot="0">
            <a:off x="3843730" y="6595069"/>
            <a:ext cx="729185" cy="1055399"/>
          </a:xfrm>
          <a:custGeom>
            <a:avLst/>
            <a:gdLst/>
            <a:ahLst/>
            <a:cxnLst/>
            <a:rect r="r" b="b" t="t" l="l"/>
            <a:pathLst>
              <a:path h="1055399" w="729185">
                <a:moveTo>
                  <a:pt x="0" y="0"/>
                </a:moveTo>
                <a:lnTo>
                  <a:pt x="729185" y="0"/>
                </a:lnTo>
                <a:lnTo>
                  <a:pt x="729185" y="1055399"/>
                </a:lnTo>
                <a:lnTo>
                  <a:pt x="0" y="10553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5655195" y="7443790"/>
            <a:ext cx="11226871" cy="2510790"/>
          </a:xfrm>
          <a:prstGeom prst="rect">
            <a:avLst/>
          </a:prstGeom>
        </p:spPr>
        <p:txBody>
          <a:bodyPr anchor="t" rtlCol="false" tIns="0" lIns="0" bIns="0" rIns="0">
            <a:spAutoFit/>
          </a:bodyPr>
          <a:lstStyle/>
          <a:p>
            <a:pPr>
              <a:lnSpc>
                <a:spcPts val="3359"/>
              </a:lnSpc>
            </a:pPr>
            <a:r>
              <a:rPr lang="en-US" sz="2400">
                <a:solidFill>
                  <a:srgbClr val="FFFFFF"/>
                </a:solidFill>
                <a:latin typeface="Arimo"/>
              </a:rPr>
              <a:t>Find connections, make predictions, and generate valuable insights by leveraging decades of investment in machine learning optimization on Intel® processors.</a:t>
            </a:r>
          </a:p>
          <a:p>
            <a:pPr>
              <a:lnSpc>
                <a:spcPts val="3359"/>
              </a:lnSpc>
            </a:pPr>
            <a:r>
              <a:rPr lang="en-US" sz="2400">
                <a:solidFill>
                  <a:srgbClr val="FFFFFF"/>
                </a:solidFill>
                <a:latin typeface="Arimo"/>
              </a:rPr>
              <a:t>With a broad hardware portfolio of processors and integrated accelerators, Intel makes it easier for you find a cost-effective solution or maximize the value of your existing CPUs to meet your project .</a:t>
            </a:r>
          </a:p>
          <a:p>
            <a:pPr>
              <a:lnSpc>
                <a:spcPts val="3359"/>
              </a:lnSpc>
            </a:pPr>
          </a:p>
        </p:txBody>
      </p:sp>
      <p:sp>
        <p:nvSpPr>
          <p:cNvPr name="TextBox 19" id="19"/>
          <p:cNvSpPr txBox="true"/>
          <p:nvPr/>
        </p:nvSpPr>
        <p:spPr>
          <a:xfrm rot="0">
            <a:off x="5655195" y="6781328"/>
            <a:ext cx="6812037" cy="518160"/>
          </a:xfrm>
          <a:prstGeom prst="rect">
            <a:avLst/>
          </a:prstGeom>
        </p:spPr>
        <p:txBody>
          <a:bodyPr anchor="t" rtlCol="false" tIns="0" lIns="0" bIns="0" rIns="0">
            <a:spAutoFit/>
          </a:bodyPr>
          <a:lstStyle/>
          <a:p>
            <a:pPr>
              <a:lnSpc>
                <a:spcPts val="4170"/>
              </a:lnSpc>
            </a:pPr>
            <a:r>
              <a:rPr lang="en-US" sz="3000">
                <a:solidFill>
                  <a:srgbClr val="B100E8"/>
                </a:solidFill>
                <a:latin typeface="Now Bold"/>
              </a:rPr>
              <a:t>Classical Machine Learning</a:t>
            </a:r>
          </a:p>
        </p:txBody>
      </p:sp>
      <p:sp>
        <p:nvSpPr>
          <p:cNvPr name="Freeform 20" id="20"/>
          <p:cNvSpPr/>
          <p:nvPr/>
        </p:nvSpPr>
        <p:spPr>
          <a:xfrm flipH="false" flipV="false" rot="0">
            <a:off x="-2538509" y="15732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1840566" y="1090750"/>
            <a:ext cx="3032398" cy="269240"/>
          </a:xfrm>
          <a:prstGeom prst="rect">
            <a:avLst/>
          </a:prstGeom>
        </p:spPr>
        <p:txBody>
          <a:bodyPr anchor="t" rtlCol="false" tIns="0" lIns="0" bIns="0" rIns="0">
            <a:spAutoFit/>
          </a:bodyPr>
          <a:lstStyle/>
          <a:p>
            <a:pPr>
              <a:lnSpc>
                <a:spcPts val="1869"/>
              </a:lnSpc>
            </a:pPr>
            <a:r>
              <a:rPr lang="en-US" sz="1699" spc="67">
                <a:solidFill>
                  <a:srgbClr val="FFFEFE"/>
                </a:solidFill>
                <a:latin typeface="Kollektif Bold"/>
              </a:rPr>
              <a:t>INTEL</a:t>
            </a:r>
          </a:p>
        </p:txBody>
      </p:sp>
      <p:sp>
        <p:nvSpPr>
          <p:cNvPr name="Freeform 22" id="22"/>
          <p:cNvSpPr/>
          <p:nvPr/>
        </p:nvSpPr>
        <p:spPr>
          <a:xfrm flipH="false" flipV="false" rot="0">
            <a:off x="1364546" y="10653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866388" y="0"/>
            <a:ext cx="7114012" cy="10287000"/>
            <a:chOff x="0" y="0"/>
            <a:chExt cx="1873649" cy="2709333"/>
          </a:xfrm>
        </p:grpSpPr>
        <p:sp>
          <p:nvSpPr>
            <p:cNvPr name="Freeform 3" id="3"/>
            <p:cNvSpPr/>
            <p:nvPr/>
          </p:nvSpPr>
          <p:spPr>
            <a:xfrm flipH="false" flipV="false" rot="0">
              <a:off x="0" y="0"/>
              <a:ext cx="1873649" cy="2709333"/>
            </a:xfrm>
            <a:custGeom>
              <a:avLst/>
              <a:gdLst/>
              <a:ahLst/>
              <a:cxnLst/>
              <a:rect r="r" b="b" t="t" l="l"/>
              <a:pathLst>
                <a:path h="2709333" w="1873649">
                  <a:moveTo>
                    <a:pt x="0" y="0"/>
                  </a:moveTo>
                  <a:lnTo>
                    <a:pt x="1873649" y="0"/>
                  </a:lnTo>
                  <a:lnTo>
                    <a:pt x="1873649" y="2709333"/>
                  </a:lnTo>
                  <a:lnTo>
                    <a:pt x="0" y="2709333"/>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4" id="4"/>
            <p:cNvSpPr txBox="true"/>
            <p:nvPr/>
          </p:nvSpPr>
          <p:spPr>
            <a:xfrm>
              <a:off x="0" y="-9525"/>
              <a:ext cx="1873649" cy="2718858"/>
            </a:xfrm>
            <a:prstGeom prst="rect">
              <a:avLst/>
            </a:prstGeom>
          </p:spPr>
          <p:txBody>
            <a:bodyPr anchor="ctr" rtlCol="false" tIns="50800" lIns="50800" bIns="50800" rIns="50800"/>
            <a:lstStyle/>
            <a:p>
              <a:pPr algn="ctr">
                <a:lnSpc>
                  <a:spcPts val="3131"/>
                </a:lnSpc>
              </a:pPr>
            </a:p>
          </p:txBody>
        </p:sp>
      </p:grpSp>
      <p:sp>
        <p:nvSpPr>
          <p:cNvPr name="Freeform 5" id="5"/>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2"/>
            <a:stretch>
              <a:fillRect l="0" t="0" r="0" b="0"/>
            </a:stretch>
          </a:blipFill>
        </p:spPr>
      </p:sp>
      <p:sp>
        <p:nvSpPr>
          <p:cNvPr name="Freeform 6" id="6"/>
          <p:cNvSpPr/>
          <p:nvPr/>
        </p:nvSpPr>
        <p:spPr>
          <a:xfrm flipH="false" flipV="false" rot="1973881">
            <a:off x="13871794" y="-1569418"/>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2"/>
            <a:stretch>
              <a:fillRect l="0" t="0" r="0" b="0"/>
            </a:stretch>
          </a:blipFill>
        </p:spPr>
      </p:sp>
      <p:sp>
        <p:nvSpPr>
          <p:cNvPr name="TextBox 7" id="7"/>
          <p:cNvSpPr txBox="true"/>
          <p:nvPr/>
        </p:nvSpPr>
        <p:spPr>
          <a:xfrm rot="0">
            <a:off x="4708596" y="652965"/>
            <a:ext cx="10301421" cy="1024890"/>
          </a:xfrm>
          <a:prstGeom prst="rect">
            <a:avLst/>
          </a:prstGeom>
        </p:spPr>
        <p:txBody>
          <a:bodyPr anchor="t" rtlCol="false" tIns="0" lIns="0" bIns="0" rIns="0">
            <a:spAutoFit/>
          </a:bodyPr>
          <a:lstStyle/>
          <a:p>
            <a:pPr marL="0" indent="0" lvl="0">
              <a:lnSpc>
                <a:spcPts val="8340"/>
              </a:lnSpc>
              <a:spcBef>
                <a:spcPct val="0"/>
              </a:spcBef>
            </a:pPr>
            <a:r>
              <a:rPr lang="en-US" sz="6000">
                <a:solidFill>
                  <a:srgbClr val="FFDE59"/>
                </a:solidFill>
                <a:latin typeface="Now Bold"/>
              </a:rPr>
              <a:t>INTEL AI WORKLOADS:</a:t>
            </a:r>
          </a:p>
        </p:txBody>
      </p:sp>
      <p:sp>
        <p:nvSpPr>
          <p:cNvPr name="TextBox 8" id="8"/>
          <p:cNvSpPr txBox="true"/>
          <p:nvPr/>
        </p:nvSpPr>
        <p:spPr>
          <a:xfrm rot="0">
            <a:off x="5366444" y="2906103"/>
            <a:ext cx="12047306" cy="334899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EFE"/>
                </a:solidFill>
                <a:latin typeface="Arimo"/>
              </a:rPr>
              <a:t>S</a:t>
            </a:r>
            <a:r>
              <a:rPr lang="en-US" sz="2400">
                <a:solidFill>
                  <a:srgbClr val="FFFEFE"/>
                </a:solidFill>
                <a:latin typeface="Arimo"/>
                <a:hlinkClick r:id="rId3" tooltip="https://www.intel.com/content/www/us/en/developer/topic-technology/artificial-intelligence/overview.html"/>
              </a:rPr>
              <a:t>oftware tools and optimizations</a:t>
            </a:r>
            <a:r>
              <a:rPr lang="en-US" sz="2400">
                <a:solidFill>
                  <a:srgbClr val="FFFEFE"/>
                </a:solidFill>
                <a:latin typeface="Arimo"/>
              </a:rPr>
              <a:t> help to maximize performance and dramatically boost productivity both during training and deployment.</a:t>
            </a:r>
          </a:p>
          <a:p>
            <a:pPr marL="518160" indent="-259080" lvl="1">
              <a:lnSpc>
                <a:spcPts val="3359"/>
              </a:lnSpc>
              <a:buFont typeface="Arial"/>
              <a:buChar char="•"/>
            </a:pPr>
            <a:r>
              <a:rPr lang="en-US" sz="2400">
                <a:solidFill>
                  <a:srgbClr val="FFFEFE"/>
                </a:solidFill>
                <a:latin typeface="DM Sans"/>
              </a:rPr>
              <a:t>P</a:t>
            </a:r>
            <a:r>
              <a:rPr lang="en-US" sz="2400">
                <a:solidFill>
                  <a:srgbClr val="FFFFFF"/>
                </a:solidFill>
                <a:latin typeface="DM Sans"/>
              </a:rPr>
              <a:t>opular data science frameworks such as </a:t>
            </a:r>
            <a:r>
              <a:rPr lang="en-US" sz="2400">
                <a:solidFill>
                  <a:srgbClr val="FFFFFF"/>
                </a:solidFill>
                <a:latin typeface="DM Sans"/>
                <a:hlinkClick r:id="rId4" tooltip="https://www.intel.com/content/www/us/en/developer/tools/oneapi/optimization-for-pytorch.html"/>
              </a:rPr>
              <a:t>PyTorch</a:t>
            </a:r>
            <a:r>
              <a:rPr lang="en-US" sz="2400">
                <a:solidFill>
                  <a:srgbClr val="FFFFFF"/>
                </a:solidFill>
                <a:latin typeface="DM Sans"/>
              </a:rPr>
              <a:t> and </a:t>
            </a:r>
            <a:r>
              <a:rPr lang="en-US" sz="2400">
                <a:solidFill>
                  <a:srgbClr val="FFFFFF"/>
                </a:solidFill>
                <a:latin typeface="DM Sans"/>
                <a:hlinkClick r:id="rId5" tooltip="https://www.intel.com/content/www/us/en/developer/tools/oneapi/optimization-for-tensorflow.html"/>
              </a:rPr>
              <a:t>TensorFlow</a:t>
            </a:r>
            <a:r>
              <a:rPr lang="en-US" sz="2400">
                <a:solidFill>
                  <a:srgbClr val="FFFFFF"/>
                </a:solidFill>
                <a:latin typeface="DM Sans"/>
              </a:rPr>
              <a:t>, it offer optimizations that provide significant performance boosts on Intel® architecture. </a:t>
            </a:r>
          </a:p>
          <a:p>
            <a:pPr marL="518160" indent="-259080" lvl="1">
              <a:lnSpc>
                <a:spcPts val="3359"/>
              </a:lnSpc>
              <a:buFont typeface="Arial"/>
              <a:buChar char="•"/>
            </a:pPr>
            <a:r>
              <a:rPr lang="en-US" sz="2400">
                <a:solidFill>
                  <a:srgbClr val="FFDE59"/>
                </a:solidFill>
                <a:latin typeface="DM Sans"/>
                <a:hlinkClick r:id="rId6" tooltip="https://www.intel.com/content/www/us/en/developer/tools/oneapi/onednn.html#gs.2h0onj"/>
              </a:rPr>
              <a:t>Intel® oneAPI Deep Neural Network Library</a:t>
            </a:r>
            <a:r>
              <a:rPr lang="en-US" sz="2400">
                <a:solidFill>
                  <a:srgbClr val="FFFFFF"/>
                </a:solidFill>
                <a:latin typeface="DM Sans"/>
              </a:rPr>
              <a:t> with highly optimized implementations of deep learning building blocks. </a:t>
            </a:r>
          </a:p>
          <a:p>
            <a:pPr marL="518160" indent="-259080" lvl="1">
              <a:lnSpc>
                <a:spcPts val="3359"/>
              </a:lnSpc>
              <a:buFont typeface="Arial"/>
              <a:buChar char="•"/>
            </a:pPr>
            <a:r>
              <a:rPr lang="en-US" sz="2400">
                <a:solidFill>
                  <a:srgbClr val="FFFFFF"/>
                </a:solidFill>
                <a:latin typeface="DM Sans"/>
              </a:rPr>
              <a:t>The </a:t>
            </a:r>
            <a:r>
              <a:rPr lang="en-US" sz="2400">
                <a:solidFill>
                  <a:srgbClr val="FFFFFF"/>
                </a:solidFill>
                <a:latin typeface="DM Sans"/>
                <a:hlinkClick r:id="rId7" tooltip="https://www.intel.com/content/www/us/en/developer/tools/oneapi/overview.html"/>
              </a:rPr>
              <a:t>oneAPI® unified programming model</a:t>
            </a:r>
            <a:r>
              <a:rPr lang="en-US" sz="2400">
                <a:solidFill>
                  <a:srgbClr val="FFFFFF"/>
                </a:solidFill>
                <a:latin typeface="DM Sans"/>
              </a:rPr>
              <a:t> can also be used to support heterogeneous hardware platforms with less effort from development teams.</a:t>
            </a:r>
          </a:p>
        </p:txBody>
      </p:sp>
      <p:sp>
        <p:nvSpPr>
          <p:cNvPr name="TextBox 9" id="9"/>
          <p:cNvSpPr txBox="true"/>
          <p:nvPr/>
        </p:nvSpPr>
        <p:spPr>
          <a:xfrm rot="0">
            <a:off x="5290603" y="2341957"/>
            <a:ext cx="3054282" cy="533162"/>
          </a:xfrm>
          <a:prstGeom prst="rect">
            <a:avLst/>
          </a:prstGeom>
        </p:spPr>
        <p:txBody>
          <a:bodyPr anchor="t" rtlCol="false" tIns="0" lIns="0" bIns="0" rIns="0">
            <a:spAutoFit/>
          </a:bodyPr>
          <a:lstStyle/>
          <a:p>
            <a:pPr>
              <a:lnSpc>
                <a:spcPts val="4213"/>
              </a:lnSpc>
            </a:pPr>
            <a:r>
              <a:rPr lang="en-US" sz="3009">
                <a:solidFill>
                  <a:srgbClr val="B100E8"/>
                </a:solidFill>
                <a:latin typeface="Arimo Bold"/>
              </a:rPr>
              <a:t>Generative AI</a:t>
            </a:r>
          </a:p>
        </p:txBody>
      </p:sp>
      <p:grpSp>
        <p:nvGrpSpPr>
          <p:cNvPr name="Group 10" id="10"/>
          <p:cNvGrpSpPr/>
          <p:nvPr/>
        </p:nvGrpSpPr>
        <p:grpSpPr>
          <a:xfrm rot="0">
            <a:off x="3509165" y="1996439"/>
            <a:ext cx="1757360" cy="175736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3" id="13"/>
          <p:cNvSpPr/>
          <p:nvPr/>
        </p:nvSpPr>
        <p:spPr>
          <a:xfrm flipH="false" flipV="false" rot="0">
            <a:off x="3996130" y="2467082"/>
            <a:ext cx="783430" cy="816073"/>
          </a:xfrm>
          <a:custGeom>
            <a:avLst/>
            <a:gdLst/>
            <a:ahLst/>
            <a:cxnLst/>
            <a:rect r="r" b="b" t="t" l="l"/>
            <a:pathLst>
              <a:path h="816073" w="783430">
                <a:moveTo>
                  <a:pt x="0" y="0"/>
                </a:moveTo>
                <a:lnTo>
                  <a:pt x="783430" y="0"/>
                </a:lnTo>
                <a:lnTo>
                  <a:pt x="783430" y="816073"/>
                </a:lnTo>
                <a:lnTo>
                  <a:pt x="0" y="8160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3509165" y="6622260"/>
            <a:ext cx="1757360" cy="175736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7" id="17"/>
          <p:cNvSpPr/>
          <p:nvPr/>
        </p:nvSpPr>
        <p:spPr>
          <a:xfrm flipH="false" flipV="false" rot="0">
            <a:off x="4050375" y="6973241"/>
            <a:ext cx="729185" cy="1055399"/>
          </a:xfrm>
          <a:custGeom>
            <a:avLst/>
            <a:gdLst/>
            <a:ahLst/>
            <a:cxnLst/>
            <a:rect r="r" b="b" t="t" l="l"/>
            <a:pathLst>
              <a:path h="1055399" w="729185">
                <a:moveTo>
                  <a:pt x="0" y="0"/>
                </a:moveTo>
                <a:lnTo>
                  <a:pt x="729185" y="0"/>
                </a:lnTo>
                <a:lnTo>
                  <a:pt x="729185" y="1055399"/>
                </a:lnTo>
                <a:lnTo>
                  <a:pt x="0" y="10553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5366444" y="7729540"/>
            <a:ext cx="11971465" cy="1672590"/>
          </a:xfrm>
          <a:prstGeom prst="rect">
            <a:avLst/>
          </a:prstGeom>
        </p:spPr>
        <p:txBody>
          <a:bodyPr anchor="t" rtlCol="false" tIns="0" lIns="0" bIns="0" rIns="0">
            <a:spAutoFit/>
          </a:bodyPr>
          <a:lstStyle/>
          <a:p>
            <a:pPr>
              <a:lnSpc>
                <a:spcPts val="3359"/>
              </a:lnSpc>
            </a:pPr>
            <a:r>
              <a:rPr lang="en-US" sz="2400">
                <a:solidFill>
                  <a:srgbClr val="262626"/>
                </a:solidFill>
                <a:latin typeface="Arimo"/>
              </a:rPr>
              <a:t>I</a:t>
            </a:r>
            <a:r>
              <a:rPr lang="en-US" sz="2400">
                <a:solidFill>
                  <a:srgbClr val="FFFFFF"/>
                </a:solidFill>
                <a:latin typeface="Arimo"/>
              </a:rPr>
              <a:t>In</a:t>
            </a:r>
            <a:r>
              <a:rPr lang="en-US" sz="2400">
                <a:solidFill>
                  <a:srgbClr val="FFFEFE"/>
                </a:solidFill>
                <a:latin typeface="Arimo"/>
              </a:rPr>
              <a:t>tel offers community hubs and industry leadership to help you accelerate innovation for your AI recommender system design and development efforts. Access code and optimizations and get tips on relevant hardware solutions with key features that help ensure success for your AI deployments</a:t>
            </a:r>
          </a:p>
        </p:txBody>
      </p:sp>
      <p:sp>
        <p:nvSpPr>
          <p:cNvPr name="TextBox 19" id="19"/>
          <p:cNvSpPr txBox="true"/>
          <p:nvPr/>
        </p:nvSpPr>
        <p:spPr>
          <a:xfrm rot="0">
            <a:off x="5366444" y="7002097"/>
            <a:ext cx="6418729" cy="498844"/>
          </a:xfrm>
          <a:prstGeom prst="rect">
            <a:avLst/>
          </a:prstGeom>
        </p:spPr>
        <p:txBody>
          <a:bodyPr anchor="t" rtlCol="false" tIns="0" lIns="0" bIns="0" rIns="0">
            <a:spAutoFit/>
          </a:bodyPr>
          <a:lstStyle/>
          <a:p>
            <a:pPr>
              <a:lnSpc>
                <a:spcPts val="4185"/>
              </a:lnSpc>
            </a:pPr>
            <a:r>
              <a:rPr lang="en-US" sz="3011">
                <a:solidFill>
                  <a:srgbClr val="B100E8"/>
                </a:solidFill>
                <a:latin typeface="Now Bold"/>
              </a:rPr>
              <a:t>Recommendation Systems</a:t>
            </a:r>
          </a:p>
        </p:txBody>
      </p:sp>
      <p:sp>
        <p:nvSpPr>
          <p:cNvPr name="Freeform 20" id="20"/>
          <p:cNvSpPr/>
          <p:nvPr/>
        </p:nvSpPr>
        <p:spPr>
          <a:xfrm flipH="false" flipV="false" rot="0">
            <a:off x="-2626248" y="1757765"/>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1992966" y="1243150"/>
            <a:ext cx="3032398" cy="269240"/>
          </a:xfrm>
          <a:prstGeom prst="rect">
            <a:avLst/>
          </a:prstGeom>
        </p:spPr>
        <p:txBody>
          <a:bodyPr anchor="t" rtlCol="false" tIns="0" lIns="0" bIns="0" rIns="0">
            <a:spAutoFit/>
          </a:bodyPr>
          <a:lstStyle/>
          <a:p>
            <a:pPr>
              <a:lnSpc>
                <a:spcPts val="1869"/>
              </a:lnSpc>
            </a:pPr>
            <a:r>
              <a:rPr lang="en-US" sz="1699" spc="67">
                <a:solidFill>
                  <a:srgbClr val="FFFEFE"/>
                </a:solidFill>
                <a:latin typeface="Kollektif Bold"/>
              </a:rPr>
              <a:t>INTEL</a:t>
            </a:r>
          </a:p>
        </p:txBody>
      </p:sp>
      <p:sp>
        <p:nvSpPr>
          <p:cNvPr name="Freeform 22" id="22"/>
          <p:cNvSpPr/>
          <p:nvPr/>
        </p:nvSpPr>
        <p:spPr>
          <a:xfrm flipH="false" flipV="false" rot="0">
            <a:off x="1516946" y="12177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745779" y="-777857"/>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749361" y="4282623"/>
            <a:ext cx="6262267" cy="3922647"/>
          </a:xfrm>
          <a:custGeom>
            <a:avLst/>
            <a:gdLst/>
            <a:ahLst/>
            <a:cxnLst/>
            <a:rect r="r" b="b" t="t" l="l"/>
            <a:pathLst>
              <a:path h="3922647" w="6262267">
                <a:moveTo>
                  <a:pt x="0" y="0"/>
                </a:moveTo>
                <a:lnTo>
                  <a:pt x="6262267" y="0"/>
                </a:lnTo>
                <a:lnTo>
                  <a:pt x="6262267" y="3922647"/>
                </a:lnTo>
                <a:lnTo>
                  <a:pt x="0" y="3922647"/>
                </a:lnTo>
                <a:lnTo>
                  <a:pt x="0" y="0"/>
                </a:lnTo>
                <a:close/>
              </a:path>
            </a:pathLst>
          </a:custGeom>
          <a:blipFill>
            <a:blip r:embed="rId10"/>
            <a:stretch>
              <a:fillRect l="0" t="0" r="0" b="0"/>
            </a:stretch>
          </a:blipFill>
        </p:spPr>
      </p:sp>
      <p:sp>
        <p:nvSpPr>
          <p:cNvPr name="TextBox 10" id="10"/>
          <p:cNvSpPr txBox="true"/>
          <p:nvPr/>
        </p:nvSpPr>
        <p:spPr>
          <a:xfrm rot="0">
            <a:off x="1059746" y="3663498"/>
            <a:ext cx="9686033" cy="5482590"/>
          </a:xfrm>
          <a:prstGeom prst="rect">
            <a:avLst/>
          </a:prstGeom>
        </p:spPr>
        <p:txBody>
          <a:bodyPr anchor="t" rtlCol="false" tIns="0" lIns="0" bIns="0" rIns="0">
            <a:spAutoFit/>
          </a:bodyPr>
          <a:lstStyle/>
          <a:p>
            <a:pPr algn="just">
              <a:lnSpc>
                <a:spcPts val="3359"/>
              </a:lnSpc>
            </a:pPr>
            <a:r>
              <a:rPr lang="en-US" sz="2400">
                <a:solidFill>
                  <a:srgbClr val="FFFEFE"/>
                </a:solidFill>
                <a:latin typeface="Times New Roman"/>
              </a:rPr>
              <a:t>oneDNN is an open-source cross-platform performance library of basic building blocks for deep learning applications.</a:t>
            </a:r>
          </a:p>
          <a:p>
            <a:pPr>
              <a:lnSpc>
                <a:spcPts val="3359"/>
              </a:lnSpc>
            </a:pPr>
            <a:r>
              <a:rPr lang="en-US" sz="2400">
                <a:solidFill>
                  <a:srgbClr val="FFFEFE"/>
                </a:solidFill>
                <a:latin typeface="Arimo Bold"/>
              </a:rPr>
              <a:t>Optimized Implementations of Key Building Blocks:</a:t>
            </a:r>
          </a:p>
          <a:p>
            <a:pPr marL="518160" indent="-259080" lvl="1">
              <a:lnSpc>
                <a:spcPts val="3359"/>
              </a:lnSpc>
              <a:buFont typeface="Arial"/>
              <a:buChar char="•"/>
            </a:pPr>
            <a:r>
              <a:rPr lang="en-US" sz="2400">
                <a:solidFill>
                  <a:srgbClr val="FFFEFE"/>
                </a:solidFill>
                <a:latin typeface="Arimo"/>
              </a:rPr>
              <a:t>Convolution</a:t>
            </a:r>
          </a:p>
          <a:p>
            <a:pPr marL="518160" indent="-259080" lvl="1">
              <a:lnSpc>
                <a:spcPts val="3359"/>
              </a:lnSpc>
              <a:buFont typeface="Arial"/>
              <a:buChar char="•"/>
            </a:pPr>
            <a:r>
              <a:rPr lang="en-US" sz="2400">
                <a:solidFill>
                  <a:srgbClr val="FFFEFE"/>
                </a:solidFill>
                <a:latin typeface="Arimo"/>
              </a:rPr>
              <a:t>Matrix multiplication</a:t>
            </a:r>
          </a:p>
          <a:p>
            <a:pPr marL="518160" indent="-259080" lvl="1">
              <a:lnSpc>
                <a:spcPts val="3359"/>
              </a:lnSpc>
              <a:buFont typeface="Arial"/>
              <a:buChar char="•"/>
            </a:pPr>
            <a:r>
              <a:rPr lang="en-US" sz="2400">
                <a:solidFill>
                  <a:srgbClr val="FFFEFE"/>
                </a:solidFill>
                <a:latin typeface="Arimo"/>
              </a:rPr>
              <a:t>Pooling</a:t>
            </a:r>
          </a:p>
          <a:p>
            <a:pPr marL="518160" indent="-259080" lvl="1">
              <a:lnSpc>
                <a:spcPts val="3359"/>
              </a:lnSpc>
              <a:buFont typeface="Arial"/>
              <a:buChar char="•"/>
            </a:pPr>
            <a:r>
              <a:rPr lang="en-US" sz="2400">
                <a:solidFill>
                  <a:srgbClr val="FFFEFE"/>
                </a:solidFill>
                <a:latin typeface="Arimo"/>
              </a:rPr>
              <a:t>Batch normalization</a:t>
            </a:r>
          </a:p>
          <a:p>
            <a:pPr marL="518160" indent="-259080" lvl="1">
              <a:lnSpc>
                <a:spcPts val="3359"/>
              </a:lnSpc>
              <a:buFont typeface="Arial"/>
              <a:buChar char="•"/>
            </a:pPr>
            <a:r>
              <a:rPr lang="en-US" sz="2400">
                <a:solidFill>
                  <a:srgbClr val="FFFEFE"/>
                </a:solidFill>
                <a:latin typeface="Arimo"/>
              </a:rPr>
              <a:t>Activation functions</a:t>
            </a:r>
          </a:p>
          <a:p>
            <a:pPr marL="518160" indent="-259080" lvl="1">
              <a:lnSpc>
                <a:spcPts val="3359"/>
              </a:lnSpc>
              <a:buFont typeface="Arial"/>
              <a:buChar char="•"/>
            </a:pPr>
            <a:r>
              <a:rPr lang="en-US" sz="2400">
                <a:solidFill>
                  <a:srgbClr val="FFFEFE"/>
                </a:solidFill>
                <a:latin typeface="Arimo"/>
              </a:rPr>
              <a:t>Recurrent neural network (RNN) cells</a:t>
            </a:r>
          </a:p>
          <a:p>
            <a:pPr marL="518160" indent="-259080" lvl="1">
              <a:lnSpc>
                <a:spcPts val="3359"/>
              </a:lnSpc>
              <a:buFont typeface="Arial"/>
              <a:buChar char="•"/>
            </a:pPr>
            <a:r>
              <a:rPr lang="en-US" sz="2400">
                <a:solidFill>
                  <a:srgbClr val="FFFEFE"/>
                </a:solidFill>
                <a:latin typeface="Arimo"/>
              </a:rPr>
              <a:t>Long short-term memory (LSTM) cells</a:t>
            </a:r>
          </a:p>
          <a:p>
            <a:pPr>
              <a:lnSpc>
                <a:spcPts val="3359"/>
              </a:lnSpc>
            </a:pPr>
          </a:p>
          <a:p>
            <a:pPr algn="just">
              <a:lnSpc>
                <a:spcPts val="3359"/>
              </a:lnSpc>
            </a:pPr>
            <a:r>
              <a:rPr lang="en-US" sz="2400">
                <a:solidFill>
                  <a:srgbClr val="FFFEFE"/>
                </a:solidFill>
                <a:latin typeface="Times New Roman"/>
              </a:rPr>
              <a:t> Key Features of oneDNN are High Performance, Portability and open-source.</a:t>
            </a:r>
          </a:p>
        </p:txBody>
      </p:sp>
      <p:sp>
        <p:nvSpPr>
          <p:cNvPr name="TextBox 11" id="11"/>
          <p:cNvSpPr txBox="true"/>
          <p:nvPr/>
        </p:nvSpPr>
        <p:spPr>
          <a:xfrm rot="0">
            <a:off x="1028700" y="1472748"/>
            <a:ext cx="11472421" cy="2114550"/>
          </a:xfrm>
          <a:prstGeom prst="rect">
            <a:avLst/>
          </a:prstGeom>
        </p:spPr>
        <p:txBody>
          <a:bodyPr anchor="t" rtlCol="false" tIns="0" lIns="0" bIns="0" rIns="0">
            <a:spAutoFit/>
          </a:bodyPr>
          <a:lstStyle/>
          <a:p>
            <a:pPr>
              <a:lnSpc>
                <a:spcPts val="8400"/>
              </a:lnSpc>
            </a:pPr>
            <a:r>
              <a:rPr lang="en-US" sz="6000">
                <a:solidFill>
                  <a:srgbClr val="FFDE59"/>
                </a:solidFill>
                <a:latin typeface="Roboto Bold"/>
              </a:rPr>
              <a:t>Intel oneAPI Deep Neural Network Library</a:t>
            </a:r>
          </a:p>
        </p:txBody>
      </p:sp>
      <p:sp>
        <p:nvSpPr>
          <p:cNvPr name="TextBox 12" id="12"/>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EFE"/>
                </a:solidFill>
                <a:latin typeface="Kollektif Bold"/>
              </a:rPr>
              <a:t>INTEL</a:t>
            </a:r>
          </a:p>
          <a:p>
            <a:pPr>
              <a:lnSpc>
                <a:spcPts val="1869"/>
              </a:lnSpc>
            </a:pPr>
          </a:p>
        </p:txBody>
      </p:sp>
      <p:grpSp>
        <p:nvGrpSpPr>
          <p:cNvPr name="Group 13" id="13"/>
          <p:cNvGrpSpPr/>
          <p:nvPr/>
        </p:nvGrpSpPr>
        <p:grpSpPr>
          <a:xfrm rot="0">
            <a:off x="12212963" y="1430959"/>
            <a:ext cx="5798665" cy="2542027"/>
            <a:chOff x="0" y="0"/>
            <a:chExt cx="1684944" cy="738648"/>
          </a:xfrm>
        </p:grpSpPr>
        <p:sp>
          <p:nvSpPr>
            <p:cNvPr name="Freeform 14" id="14"/>
            <p:cNvSpPr/>
            <p:nvPr/>
          </p:nvSpPr>
          <p:spPr>
            <a:xfrm flipH="false" flipV="false" rot="0">
              <a:off x="0" y="0"/>
              <a:ext cx="1684944" cy="738648"/>
            </a:xfrm>
            <a:custGeom>
              <a:avLst/>
              <a:gdLst/>
              <a:ahLst/>
              <a:cxnLst/>
              <a:rect r="r" b="b" t="t" l="l"/>
              <a:pathLst>
                <a:path h="738648" w="1684944">
                  <a:moveTo>
                    <a:pt x="68091" y="0"/>
                  </a:moveTo>
                  <a:lnTo>
                    <a:pt x="1616853" y="0"/>
                  </a:lnTo>
                  <a:cubicBezTo>
                    <a:pt x="1654459" y="0"/>
                    <a:pt x="1684944" y="30485"/>
                    <a:pt x="1684944" y="68091"/>
                  </a:cubicBezTo>
                  <a:lnTo>
                    <a:pt x="1684944" y="670557"/>
                  </a:lnTo>
                  <a:cubicBezTo>
                    <a:pt x="1684944" y="708163"/>
                    <a:pt x="1654459" y="738648"/>
                    <a:pt x="1616853" y="738648"/>
                  </a:cubicBezTo>
                  <a:lnTo>
                    <a:pt x="68091" y="738648"/>
                  </a:lnTo>
                  <a:cubicBezTo>
                    <a:pt x="30485" y="738648"/>
                    <a:pt x="0" y="708163"/>
                    <a:pt x="0" y="670557"/>
                  </a:cubicBezTo>
                  <a:lnTo>
                    <a:pt x="0" y="68091"/>
                  </a:lnTo>
                  <a:cubicBezTo>
                    <a:pt x="0" y="30485"/>
                    <a:pt x="30485" y="0"/>
                    <a:pt x="68091" y="0"/>
                  </a:cubicBezTo>
                  <a:close/>
                </a:path>
              </a:pathLst>
            </a:custGeom>
            <a:solidFill>
              <a:srgbClr val="FFFCF3"/>
            </a:solidFill>
          </p:spPr>
        </p:sp>
        <p:sp>
          <p:nvSpPr>
            <p:cNvPr name="TextBox 15" id="15"/>
            <p:cNvSpPr txBox="true"/>
            <p:nvPr/>
          </p:nvSpPr>
          <p:spPr>
            <a:xfrm>
              <a:off x="0" y="-57150"/>
              <a:ext cx="1684944" cy="795798"/>
            </a:xfrm>
            <a:prstGeom prst="rect">
              <a:avLst/>
            </a:prstGeom>
          </p:spPr>
          <p:txBody>
            <a:bodyPr anchor="ctr" rtlCol="false" tIns="50800" lIns="50800" bIns="50800" rIns="50800"/>
            <a:lstStyle/>
            <a:p>
              <a:pPr algn="ctr">
                <a:lnSpc>
                  <a:spcPts val="3639"/>
                </a:lnSpc>
              </a:pPr>
            </a:p>
          </p:txBody>
        </p:sp>
      </p:grpSp>
      <p:sp>
        <p:nvSpPr>
          <p:cNvPr name="TextBox 16" id="16"/>
          <p:cNvSpPr txBox="true"/>
          <p:nvPr/>
        </p:nvSpPr>
        <p:spPr>
          <a:xfrm rot="0">
            <a:off x="13046694" y="1506404"/>
            <a:ext cx="3667601" cy="581025"/>
          </a:xfrm>
          <a:prstGeom prst="rect">
            <a:avLst/>
          </a:prstGeom>
        </p:spPr>
        <p:txBody>
          <a:bodyPr anchor="t" rtlCol="false" tIns="0" lIns="0" bIns="0" rIns="0">
            <a:spAutoFit/>
          </a:bodyPr>
          <a:lstStyle/>
          <a:p>
            <a:pPr algn="ctr">
              <a:lnSpc>
                <a:spcPts val="4200"/>
              </a:lnSpc>
            </a:pPr>
            <a:r>
              <a:rPr lang="en-US" sz="3000">
                <a:solidFill>
                  <a:srgbClr val="377684"/>
                </a:solidFill>
                <a:latin typeface="Times New Roman Bold"/>
              </a:rPr>
              <a:t>Use Cases of oneDNN:</a:t>
            </a:r>
          </a:p>
        </p:txBody>
      </p:sp>
      <p:sp>
        <p:nvSpPr>
          <p:cNvPr name="TextBox 17" id="17"/>
          <p:cNvSpPr txBox="true"/>
          <p:nvPr/>
        </p:nvSpPr>
        <p:spPr>
          <a:xfrm rot="0">
            <a:off x="12995080" y="2048058"/>
            <a:ext cx="4197235" cy="171069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Times New Roman Bold"/>
              </a:rPr>
              <a:t>Deep Learning training</a:t>
            </a:r>
          </a:p>
          <a:p>
            <a:pPr marL="518160" indent="-259080" lvl="1">
              <a:lnSpc>
                <a:spcPts val="3359"/>
              </a:lnSpc>
              <a:buFont typeface="Arial"/>
              <a:buChar char="•"/>
            </a:pPr>
            <a:r>
              <a:rPr lang="en-US" sz="2400">
                <a:solidFill>
                  <a:srgbClr val="000000"/>
                </a:solidFill>
                <a:latin typeface="Times New Roman Bold"/>
              </a:rPr>
              <a:t>Deep Learning Inference</a:t>
            </a:r>
          </a:p>
          <a:p>
            <a:pPr marL="518160" indent="-259080" lvl="1">
              <a:lnSpc>
                <a:spcPts val="3359"/>
              </a:lnSpc>
              <a:buFont typeface="Arial"/>
              <a:buChar char="•"/>
            </a:pPr>
            <a:r>
              <a:rPr lang="en-US" sz="2400">
                <a:solidFill>
                  <a:srgbClr val="000000"/>
                </a:solidFill>
                <a:latin typeface="Times New Roman Bold"/>
              </a:rPr>
              <a:t>Developing Deep Learning Frameworks</a:t>
            </a:r>
          </a:p>
        </p:txBody>
      </p:sp>
    </p:spTree>
  </p:cSld>
  <p:clrMapOvr>
    <a:masterClrMapping/>
  </p:clrMapOvr>
  <p:transition spd="fast">
    <p:wipe dir="u"/>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464027" y="12675357"/>
            <a:ext cx="14044299" cy="331956"/>
          </a:xfrm>
          <a:custGeom>
            <a:avLst/>
            <a:gdLst/>
            <a:ahLst/>
            <a:cxnLst/>
            <a:rect r="r" b="b" t="t" l="l"/>
            <a:pathLst>
              <a:path h="331956" w="14044299">
                <a:moveTo>
                  <a:pt x="0" y="0"/>
                </a:moveTo>
                <a:lnTo>
                  <a:pt x="14044299" y="0"/>
                </a:lnTo>
                <a:lnTo>
                  <a:pt x="14044299" y="331957"/>
                </a:lnTo>
                <a:lnTo>
                  <a:pt x="0" y="3319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3211557" y="2054038"/>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593628" y="2054038"/>
            <a:ext cx="7726571" cy="7204262"/>
            <a:chOff x="0" y="0"/>
            <a:chExt cx="2034982" cy="1897419"/>
          </a:xfrm>
        </p:grpSpPr>
        <p:sp>
          <p:nvSpPr>
            <p:cNvPr name="Freeform 9" id="9"/>
            <p:cNvSpPr/>
            <p:nvPr/>
          </p:nvSpPr>
          <p:spPr>
            <a:xfrm flipH="false" flipV="false" rot="0">
              <a:off x="0" y="0"/>
              <a:ext cx="2034982" cy="1897419"/>
            </a:xfrm>
            <a:custGeom>
              <a:avLst/>
              <a:gdLst/>
              <a:ahLst/>
              <a:cxnLst/>
              <a:rect r="r" b="b" t="t" l="l"/>
              <a:pathLst>
                <a:path h="1897419" w="2034982">
                  <a:moveTo>
                    <a:pt x="0" y="0"/>
                  </a:moveTo>
                  <a:lnTo>
                    <a:pt x="2034982" y="0"/>
                  </a:lnTo>
                  <a:lnTo>
                    <a:pt x="2034982" y="1897419"/>
                  </a:lnTo>
                  <a:lnTo>
                    <a:pt x="0" y="1897419"/>
                  </a:lnTo>
                  <a:close/>
                </a:path>
              </a:pathLst>
            </a:custGeom>
            <a:solidFill>
              <a:srgbClr val="28094B"/>
            </a:solidFill>
          </p:spPr>
        </p:sp>
        <p:sp>
          <p:nvSpPr>
            <p:cNvPr name="TextBox 10" id="10"/>
            <p:cNvSpPr txBox="true"/>
            <p:nvPr/>
          </p:nvSpPr>
          <p:spPr>
            <a:xfrm>
              <a:off x="0" y="-19050"/>
              <a:ext cx="2034982" cy="1916469"/>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8829269" y="2701409"/>
            <a:ext cx="9458731" cy="7571645"/>
          </a:xfrm>
          <a:custGeom>
            <a:avLst/>
            <a:gdLst/>
            <a:ahLst/>
            <a:cxnLst/>
            <a:rect r="r" b="b" t="t" l="l"/>
            <a:pathLst>
              <a:path h="7571645" w="9458731">
                <a:moveTo>
                  <a:pt x="0" y="0"/>
                </a:moveTo>
                <a:lnTo>
                  <a:pt x="9458731" y="0"/>
                </a:lnTo>
                <a:lnTo>
                  <a:pt x="9458731" y="7571645"/>
                </a:lnTo>
                <a:lnTo>
                  <a:pt x="0" y="7571645"/>
                </a:lnTo>
                <a:lnTo>
                  <a:pt x="0" y="0"/>
                </a:lnTo>
                <a:close/>
              </a:path>
            </a:pathLst>
          </a:custGeom>
          <a:blipFill>
            <a:blip r:embed="rId10"/>
            <a:stretch>
              <a:fillRect l="0" t="0" r="0" b="0"/>
            </a:stretch>
          </a:blipFill>
        </p:spPr>
      </p:sp>
      <p:sp>
        <p:nvSpPr>
          <p:cNvPr name="TextBox 12" id="12"/>
          <p:cNvSpPr txBox="true"/>
          <p:nvPr/>
        </p:nvSpPr>
        <p:spPr>
          <a:xfrm rot="0">
            <a:off x="1386787" y="2341800"/>
            <a:ext cx="6140253" cy="954405"/>
          </a:xfrm>
          <a:prstGeom prst="rect">
            <a:avLst/>
          </a:prstGeom>
        </p:spPr>
        <p:txBody>
          <a:bodyPr anchor="t" rtlCol="false" tIns="0" lIns="0" bIns="0" rIns="0">
            <a:spAutoFit/>
          </a:bodyPr>
          <a:lstStyle/>
          <a:p>
            <a:pPr>
              <a:lnSpc>
                <a:spcPts val="7559"/>
              </a:lnSpc>
            </a:pPr>
            <a:r>
              <a:rPr lang="en-US" sz="6000">
                <a:solidFill>
                  <a:srgbClr val="FFDE59"/>
                </a:solidFill>
                <a:latin typeface="Roboto Bold"/>
              </a:rPr>
              <a:t>Intel AI Hardware</a:t>
            </a:r>
          </a:p>
        </p:txBody>
      </p:sp>
      <p:sp>
        <p:nvSpPr>
          <p:cNvPr name="TextBox 13" id="13"/>
          <p:cNvSpPr txBox="true"/>
          <p:nvPr/>
        </p:nvSpPr>
        <p:spPr>
          <a:xfrm rot="0">
            <a:off x="1386787" y="3647961"/>
            <a:ext cx="6184121" cy="4413250"/>
          </a:xfrm>
          <a:prstGeom prst="rect">
            <a:avLst/>
          </a:prstGeom>
        </p:spPr>
        <p:txBody>
          <a:bodyPr anchor="t" rtlCol="false" tIns="0" lIns="0" bIns="0" rIns="0">
            <a:spAutoFit/>
          </a:bodyPr>
          <a:lstStyle/>
          <a:p>
            <a:pPr algn="just">
              <a:lnSpc>
                <a:spcPts val="3499"/>
              </a:lnSpc>
            </a:pPr>
            <a:r>
              <a:rPr lang="en-US" sz="2499">
                <a:solidFill>
                  <a:srgbClr val="FFFFFF"/>
                </a:solidFill>
                <a:latin typeface="Kollektif"/>
              </a:rPr>
              <a:t>The Intel portfolio for AI hardware covers everything from data science workstations to data </a:t>
            </a:r>
            <a:r>
              <a:rPr lang="en-US" sz="2499">
                <a:solidFill>
                  <a:srgbClr val="FFFEFE"/>
                </a:solidFill>
                <a:latin typeface="Kollektif"/>
              </a:rPr>
              <a:t>preprocessing, machine learning/deep learning (ML/DL) modeling, and deployment in the data center and at the intelligent edge.</a:t>
            </a:r>
          </a:p>
          <a:p>
            <a:pPr algn="just">
              <a:lnSpc>
                <a:spcPts val="3499"/>
              </a:lnSpc>
            </a:pPr>
          </a:p>
          <a:p>
            <a:pPr algn="just">
              <a:lnSpc>
                <a:spcPts val="3499"/>
              </a:lnSpc>
            </a:pPr>
            <a:r>
              <a:rPr lang="en-US" sz="2499">
                <a:solidFill>
                  <a:srgbClr val="FFFEFE"/>
                </a:solidFill>
                <a:latin typeface="Kollektif"/>
              </a:rPr>
              <a:t>The goal is to offer scalability, performance, and efficiency for different applications and use cases within the AI ecosystem. </a:t>
            </a:r>
          </a:p>
        </p:txBody>
      </p:sp>
      <p:sp>
        <p:nvSpPr>
          <p:cNvPr name="TextBox 14" id="14"/>
          <p:cNvSpPr txBox="true"/>
          <p:nvPr/>
        </p:nvSpPr>
        <p:spPr>
          <a:xfrm rot="0">
            <a:off x="1535766" y="785950"/>
            <a:ext cx="3032398" cy="269240"/>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INTEL</a:t>
            </a:r>
          </a:p>
        </p:txBody>
      </p:sp>
    </p:spTree>
  </p:cSld>
  <p:clrMapOvr>
    <a:masterClrMapping/>
  </p:clrMapOvr>
  <p:transition spd="med">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DAF0y4atP_c</dc:identifier>
  <dcterms:modified xsi:type="dcterms:W3CDTF">2011-08-01T06:04:30Z</dcterms:modified>
  <cp:revision>1</cp:revision>
  <dc:title>USE OF AI BY</dc:title>
</cp:coreProperties>
</file>